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Lst>
  <p:notesMasterIdLst>
    <p:notesMasterId r:id="rId47"/>
  </p:notesMasterIdLst>
  <p:handoutMasterIdLst>
    <p:handoutMasterId r:id="rId48"/>
  </p:handoutMasterIdLst>
  <p:sldIdLst>
    <p:sldId id="256" r:id="rId2"/>
    <p:sldId id="300" r:id="rId3"/>
    <p:sldId id="303" r:id="rId4"/>
    <p:sldId id="257" r:id="rId5"/>
    <p:sldId id="270" r:id="rId6"/>
    <p:sldId id="271" r:id="rId7"/>
    <p:sldId id="258" r:id="rId8"/>
    <p:sldId id="259" r:id="rId9"/>
    <p:sldId id="302" r:id="rId10"/>
    <p:sldId id="262" r:id="rId11"/>
    <p:sldId id="263" r:id="rId12"/>
    <p:sldId id="264" r:id="rId13"/>
    <p:sldId id="260" r:id="rId14"/>
    <p:sldId id="273" r:id="rId15"/>
    <p:sldId id="306" r:id="rId16"/>
    <p:sldId id="265" r:id="rId17"/>
    <p:sldId id="272"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9" r:id="rId32"/>
    <p:sldId id="301" r:id="rId33"/>
    <p:sldId id="307" r:id="rId34"/>
    <p:sldId id="305" r:id="rId35"/>
    <p:sldId id="291" r:id="rId36"/>
    <p:sldId id="294" r:id="rId37"/>
    <p:sldId id="295" r:id="rId38"/>
    <p:sldId id="296" r:id="rId39"/>
    <p:sldId id="297" r:id="rId40"/>
    <p:sldId id="298" r:id="rId41"/>
    <p:sldId id="290" r:id="rId42"/>
    <p:sldId id="292" r:id="rId43"/>
    <p:sldId id="293" r:id="rId44"/>
    <p:sldId id="299" r:id="rId45"/>
    <p:sldId id="304" r:id="rId46"/>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ma Hamdan" initials="DH" lastIdx="4" clrIdx="0">
    <p:extLst>
      <p:ext uri="{19B8F6BF-5375-455C-9EA6-DF929625EA0E}">
        <p15:presenceInfo xmlns:p15="http://schemas.microsoft.com/office/powerpoint/2012/main" userId="S-1-5-21-928539401-1011772487-231367891-126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7C7DD121-8DC4-4E4E-8536-ABA5836CF84D}" type="datetimeFigureOut">
              <a:rPr lang="en-US" smtClean="0"/>
              <a:t>11/28/2016</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43416F38-552A-454E-B8BE-E986ABC2C6E0}" type="slidenum">
              <a:rPr lang="en-US" smtClean="0"/>
              <a:t>‹#›</a:t>
            </a:fld>
            <a:endParaRPr lang="en-US"/>
          </a:p>
        </p:txBody>
      </p:sp>
    </p:spTree>
    <p:extLst>
      <p:ext uri="{BB962C8B-B14F-4D97-AF65-F5344CB8AC3E}">
        <p14:creationId xmlns:p14="http://schemas.microsoft.com/office/powerpoint/2010/main" val="173883655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97DDDD79-3F5C-4671-B2B9-68BFCED3EDA1}" type="datetimeFigureOut">
              <a:rPr lang="en-US" smtClean="0"/>
              <a:t>11/28/2016</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6B7F7818-A03F-4510-8FF3-196F262255C0}" type="slidenum">
              <a:rPr lang="en-US" smtClean="0"/>
              <a:t>‹#›</a:t>
            </a:fld>
            <a:endParaRPr lang="en-US"/>
          </a:p>
        </p:txBody>
      </p:sp>
    </p:spTree>
    <p:extLst>
      <p:ext uri="{BB962C8B-B14F-4D97-AF65-F5344CB8AC3E}">
        <p14:creationId xmlns:p14="http://schemas.microsoft.com/office/powerpoint/2010/main" val="335064275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F7818-A03F-4510-8FF3-196F262255C0}" type="slidenum">
              <a:rPr lang="en-US" smtClean="0"/>
              <a:t>4</a:t>
            </a:fld>
            <a:endParaRPr lang="en-US"/>
          </a:p>
        </p:txBody>
      </p:sp>
    </p:spTree>
    <p:extLst>
      <p:ext uri="{BB962C8B-B14F-4D97-AF65-F5344CB8AC3E}">
        <p14:creationId xmlns:p14="http://schemas.microsoft.com/office/powerpoint/2010/main" val="70294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F7818-A03F-4510-8FF3-196F262255C0}" type="slidenum">
              <a:rPr lang="en-US" smtClean="0"/>
              <a:t>18</a:t>
            </a:fld>
            <a:endParaRPr lang="en-US"/>
          </a:p>
        </p:txBody>
      </p:sp>
    </p:spTree>
    <p:extLst>
      <p:ext uri="{BB962C8B-B14F-4D97-AF65-F5344CB8AC3E}">
        <p14:creationId xmlns:p14="http://schemas.microsoft.com/office/powerpoint/2010/main" val="2966524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F7818-A03F-4510-8FF3-196F262255C0}" type="slidenum">
              <a:rPr lang="en-US" smtClean="0"/>
              <a:t>22</a:t>
            </a:fld>
            <a:endParaRPr lang="en-US"/>
          </a:p>
        </p:txBody>
      </p:sp>
    </p:spTree>
    <p:extLst>
      <p:ext uri="{BB962C8B-B14F-4D97-AF65-F5344CB8AC3E}">
        <p14:creationId xmlns:p14="http://schemas.microsoft.com/office/powerpoint/2010/main" val="1680808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F7818-A03F-4510-8FF3-196F262255C0}" type="slidenum">
              <a:rPr lang="en-US" smtClean="0"/>
              <a:t>26</a:t>
            </a:fld>
            <a:endParaRPr lang="en-US"/>
          </a:p>
        </p:txBody>
      </p:sp>
    </p:spTree>
    <p:extLst>
      <p:ext uri="{BB962C8B-B14F-4D97-AF65-F5344CB8AC3E}">
        <p14:creationId xmlns:p14="http://schemas.microsoft.com/office/powerpoint/2010/main" val="2780733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0620" y="365125"/>
            <a:ext cx="6347013" cy="420183"/>
          </a:xfrm>
          <a:prstGeom prst="rect">
            <a:avLst/>
          </a:prstGeom>
        </p:spPr>
        <p:txBody>
          <a:bodyPr>
            <a:noAutofit/>
          </a:bodyPr>
          <a:lstStyle>
            <a:lvl1pPr>
              <a:defRPr sz="3600" b="1">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628650" y="6561070"/>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B421E-47A1-44E7-B7A6-2680EA36F281}" type="datetime1">
              <a:rPr lang="en-US" smtClean="0">
                <a:solidFill>
                  <a:schemeClr val="bg1"/>
                </a:solidFill>
              </a:rPr>
              <a:pPr/>
              <a:t>11/28/2016</a:t>
            </a:fld>
            <a:endParaRPr lang="en-US">
              <a:solidFill>
                <a:schemeClr val="bg1"/>
              </a:solidFill>
            </a:endParaRPr>
          </a:p>
        </p:txBody>
      </p:sp>
      <p:sp>
        <p:nvSpPr>
          <p:cNvPr id="8" name="Footer Placeholder 4"/>
          <p:cNvSpPr txBox="1">
            <a:spLocks/>
          </p:cNvSpPr>
          <p:nvPr userDrawn="1"/>
        </p:nvSpPr>
        <p:spPr>
          <a:xfrm>
            <a:off x="3028950" y="6561070"/>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chemeClr val="bg1"/>
                </a:solidFill>
              </a:rPr>
              <a:t>Estarta Solutions</a:t>
            </a:r>
            <a:endParaRPr lang="en-US">
              <a:solidFill>
                <a:schemeClr val="bg1"/>
              </a:solidFill>
            </a:endParaRPr>
          </a:p>
        </p:txBody>
      </p:sp>
      <p:sp>
        <p:nvSpPr>
          <p:cNvPr id="9" name="Slide Number Placeholder 5"/>
          <p:cNvSpPr txBox="1">
            <a:spLocks/>
          </p:cNvSpPr>
          <p:nvPr userDrawn="1"/>
        </p:nvSpPr>
        <p:spPr>
          <a:xfrm>
            <a:off x="6457950" y="656107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6887B1-D65B-41E1-A62F-03AEA6F091ED}"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1323660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561070"/>
            <a:ext cx="2057400" cy="365125"/>
          </a:xfrm>
        </p:spPr>
        <p:txBody>
          <a:bodyPr/>
          <a:lstStyle>
            <a:lvl1pPr>
              <a:defRPr>
                <a:solidFill>
                  <a:schemeClr val="tx1"/>
                </a:solidFill>
              </a:defRPr>
            </a:lvl1pPr>
          </a:lstStyle>
          <a:p>
            <a:fld id="{E3CF388C-984F-4D8A-AB3F-98EB28940B43}" type="datetime1">
              <a:rPr lang="en-US" smtClean="0"/>
              <a:pPr/>
              <a:t>11/28/2016</a:t>
            </a:fld>
            <a:endParaRPr lang="en-US"/>
          </a:p>
        </p:txBody>
      </p:sp>
      <p:sp>
        <p:nvSpPr>
          <p:cNvPr id="3" name="Footer Placeholder 2"/>
          <p:cNvSpPr>
            <a:spLocks noGrp="1"/>
          </p:cNvSpPr>
          <p:nvPr>
            <p:ph type="ftr" sz="quarter" idx="11"/>
          </p:nvPr>
        </p:nvSpPr>
        <p:spPr>
          <a:xfrm>
            <a:off x="3028950" y="6561070"/>
            <a:ext cx="3086100" cy="365125"/>
          </a:xfrm>
        </p:spPr>
        <p:txBody>
          <a:bodyPr/>
          <a:lstStyle>
            <a:lvl1pPr>
              <a:defRPr>
                <a:solidFill>
                  <a:schemeClr val="tx1"/>
                </a:solidFill>
              </a:defRPr>
            </a:lvl1pPr>
          </a:lstStyle>
          <a:p>
            <a:r>
              <a:rPr lang="en-US" smtClean="0"/>
              <a:t>Estarta Solutions</a:t>
            </a:r>
            <a:endParaRPr lang="en-US"/>
          </a:p>
        </p:txBody>
      </p:sp>
      <p:sp>
        <p:nvSpPr>
          <p:cNvPr id="4" name="Slide Number Placeholder 3"/>
          <p:cNvSpPr>
            <a:spLocks noGrp="1"/>
          </p:cNvSpPr>
          <p:nvPr>
            <p:ph type="sldNum" sz="quarter" idx="12"/>
          </p:nvPr>
        </p:nvSpPr>
        <p:spPr>
          <a:xfrm>
            <a:off x="6457950" y="6561070"/>
            <a:ext cx="2057400" cy="365125"/>
          </a:xfrm>
        </p:spPr>
        <p:txBody>
          <a:bodyPr/>
          <a:lstStyle>
            <a:lvl1pPr>
              <a:defRPr>
                <a:solidFill>
                  <a:schemeClr val="tx1"/>
                </a:solidFill>
              </a:defRPr>
            </a:lvl1pPr>
          </a:lstStyle>
          <a:p>
            <a:fld id="{DD6887B1-D65B-41E1-A62F-03AEA6F091ED}" type="slidenum">
              <a:rPr lang="en-US" smtClean="0"/>
              <a:pPr/>
              <a:t>‹#›</a:t>
            </a:fld>
            <a:endParaRPr lang="en-US"/>
          </a:p>
        </p:txBody>
      </p:sp>
    </p:spTree>
    <p:extLst>
      <p:ext uri="{BB962C8B-B14F-4D97-AF65-F5344CB8AC3E}">
        <p14:creationId xmlns:p14="http://schemas.microsoft.com/office/powerpoint/2010/main" val="3979490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2495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l="-4000" r="-4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B421E-47A1-44E7-B7A6-2680EA36F281}" type="datetime1">
              <a:rPr lang="en-US" smtClean="0"/>
              <a:t>11/28/2016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Estarta Solutions</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887B1-D65B-41E1-A62F-03AEA6F091ED}" type="slidenum">
              <a:rPr lang="en-US" smtClean="0"/>
              <a:t>‹#›</a:t>
            </a:fld>
            <a:endParaRPr lang="en-US"/>
          </a:p>
        </p:txBody>
      </p:sp>
    </p:spTree>
    <p:extLst>
      <p:ext uri="{BB962C8B-B14F-4D97-AF65-F5344CB8AC3E}">
        <p14:creationId xmlns:p14="http://schemas.microsoft.com/office/powerpoint/2010/main" val="3550965511"/>
      </p:ext>
    </p:extLst>
  </p:cSld>
  <p:clrMap bg1="lt1" tx1="dk1" bg2="lt2" tx2="dk2" accent1="accent1" accent2="accent2" accent3="accent3" accent4="accent4" accent5="accent5" accent6="accent6" hlink="hlink" folHlink="folHlink"/>
  <p:sldLayoutIdLst>
    <p:sldLayoutId id="2147483669" r:id="rId1"/>
    <p:sldLayoutId id="2147483674" r:id="rId2"/>
    <p:sldLayoutId id="2147483675"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slide" Target="slide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6.jpg"/><Relationship Id="rId12" Type="http://schemas.openxmlformats.org/officeDocument/2006/relationships/slide" Target="slide32.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image" Target="../media/image8.jpg"/><Relationship Id="rId5" Type="http://schemas.openxmlformats.org/officeDocument/2006/relationships/image" Target="../media/image5.jpg"/><Relationship Id="rId15" Type="http://schemas.openxmlformats.org/officeDocument/2006/relationships/image" Target="../media/image10.jpg"/><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image" Target="../media/image7.jpg"/><Relationship Id="rId14" Type="http://schemas.openxmlformats.org/officeDocument/2006/relationships/slide" Target="slide34.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 name="TextBox 1"/>
          <p:cNvSpPr txBox="1"/>
          <p:nvPr/>
        </p:nvSpPr>
        <p:spPr>
          <a:xfrm>
            <a:off x="989442" y="1539811"/>
            <a:ext cx="7330509" cy="3785652"/>
          </a:xfrm>
          <a:prstGeom prst="rect">
            <a:avLst/>
          </a:prstGeom>
          <a:noFill/>
        </p:spPr>
        <p:txBody>
          <a:bodyPr wrap="square" rtlCol="0">
            <a:spAutoFit/>
          </a:bodyPr>
          <a:lstStyle/>
          <a:p>
            <a:pPr algn="ctr">
              <a:lnSpc>
                <a:spcPct val="150000"/>
              </a:lnSpc>
            </a:pPr>
            <a:r>
              <a:rPr lang="en-US" sz="4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Estarta </a:t>
            </a:r>
          </a:p>
          <a:p>
            <a:pPr algn="ctr">
              <a:lnSpc>
                <a:spcPct val="150000"/>
              </a:lnSpc>
            </a:pPr>
            <a:r>
              <a:rPr lang="en-US" sz="4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Human Resources Management System</a:t>
            </a:r>
          </a:p>
          <a:p>
            <a:pPr algn="ctr">
              <a:lnSpc>
                <a:spcPct val="150000"/>
              </a:lnSpc>
            </a:pPr>
            <a:r>
              <a:rPr lang="en-US" sz="4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(esHRMS)</a:t>
            </a:r>
            <a:endParaRPr lang="en-US" sz="40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64627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938" y="1009985"/>
            <a:ext cx="8922124" cy="1850635"/>
          </a:xfrm>
          <a:prstGeom prst="rect">
            <a:avLst/>
          </a:prstGeom>
          <a:noFill/>
        </p:spPr>
        <p:txBody>
          <a:bodyPr wrap="square" rtlCol="0">
            <a:spAutoFit/>
          </a:bodyPr>
          <a:lstStyle/>
          <a:p>
            <a:pPr marL="342900" indent="-342900" algn="just">
              <a:lnSpc>
                <a:spcPct val="13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Employees </a:t>
            </a:r>
            <a:r>
              <a:rPr lang="en-US" dirty="0">
                <a:latin typeface="Verdana" panose="020B0604030504040204" pitchFamily="34" charset="0"/>
                <a:ea typeface="Verdana" panose="020B0604030504040204" pitchFamily="34" charset="0"/>
                <a:cs typeface="Verdana" panose="020B0604030504040204" pitchFamily="34" charset="0"/>
              </a:rPr>
              <a:t>Attendance </a:t>
            </a:r>
            <a:r>
              <a:rPr lang="en-US" dirty="0" smtClean="0">
                <a:latin typeface="Verdana" panose="020B0604030504040204" pitchFamily="34" charset="0"/>
                <a:ea typeface="Verdana" panose="020B0604030504040204" pitchFamily="34" charset="0"/>
                <a:cs typeface="Verdana" panose="020B0604030504040204" pitchFamily="34" charset="0"/>
              </a:rPr>
              <a:t>module: is </a:t>
            </a:r>
            <a:r>
              <a:rPr lang="en-US" dirty="0">
                <a:latin typeface="Verdana" panose="020B0604030504040204" pitchFamily="34" charset="0"/>
                <a:ea typeface="Verdana" panose="020B0604030504040204" pitchFamily="34" charset="0"/>
                <a:cs typeface="Verdana" panose="020B0604030504040204" pitchFamily="34" charset="0"/>
              </a:rPr>
              <a:t>where </a:t>
            </a:r>
            <a:r>
              <a:rPr lang="en-US" dirty="0" smtClean="0">
                <a:latin typeface="Verdana" panose="020B0604030504040204" pitchFamily="34" charset="0"/>
                <a:ea typeface="Verdana" panose="020B0604030504040204" pitchFamily="34" charset="0"/>
                <a:cs typeface="Verdana" panose="020B0604030504040204" pitchFamily="34" charset="0"/>
              </a:rPr>
              <a:t>the responsible user can </a:t>
            </a:r>
            <a:r>
              <a:rPr lang="en-US" dirty="0">
                <a:latin typeface="Verdana" panose="020B0604030504040204" pitchFamily="34" charset="0"/>
                <a:ea typeface="Verdana" panose="020B0604030504040204" pitchFamily="34" charset="0"/>
                <a:cs typeface="Verdana" panose="020B0604030504040204" pitchFamily="34" charset="0"/>
              </a:rPr>
              <a:t>check the attendance of all </a:t>
            </a:r>
            <a:r>
              <a:rPr lang="en-US" dirty="0" smtClean="0">
                <a:latin typeface="Verdana" panose="020B0604030504040204" pitchFamily="34" charset="0"/>
                <a:ea typeface="Verdana" panose="020B0604030504040204" pitchFamily="34" charset="0"/>
                <a:cs typeface="Verdana" panose="020B0604030504040204" pitchFamily="34" charset="0"/>
              </a:rPr>
              <a:t>employees; it is integrated with the leaves module and enables the responsible user to search </a:t>
            </a:r>
            <a:r>
              <a:rPr lang="en-US" dirty="0">
                <a:latin typeface="Verdana" panose="020B0604030504040204" pitchFamily="34" charset="0"/>
                <a:ea typeface="Verdana" panose="020B0604030504040204" pitchFamily="34" charset="0"/>
                <a:cs typeface="Verdana" panose="020B0604030504040204" pitchFamily="34" charset="0"/>
              </a:rPr>
              <a:t>attendance for a specific employee in a specific </a:t>
            </a:r>
            <a:r>
              <a:rPr lang="en-US" dirty="0" smtClean="0">
                <a:latin typeface="Verdana" panose="020B0604030504040204" pitchFamily="34" charset="0"/>
                <a:ea typeface="Verdana" panose="020B0604030504040204" pitchFamily="34" charset="0"/>
                <a:cs typeface="Verdana" panose="020B0604030504040204" pitchFamily="34" charset="0"/>
              </a:rPr>
              <a:t>date, check the leaves list, the public holidays and the overtime </a:t>
            </a:r>
            <a:r>
              <a:rPr lang="en-US" dirty="0" smtClean="0">
                <a:latin typeface="Verdana" panose="020B0604030504040204" pitchFamily="34" charset="0"/>
                <a:ea typeface="Verdana" panose="020B0604030504040204" pitchFamily="34" charset="0"/>
                <a:cs typeface="Verdana" panose="020B0604030504040204" pitchFamily="34" charset="0"/>
              </a:rPr>
              <a:t>management</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867" y="2952825"/>
            <a:ext cx="7523389" cy="3589643"/>
          </a:xfrm>
          <a:prstGeom prst="rect">
            <a:avLst/>
          </a:prstGeom>
        </p:spPr>
      </p:pic>
      <p:sp>
        <p:nvSpPr>
          <p:cNvPr id="7" name="Title 5"/>
          <p:cNvSpPr>
            <a:spLocks noGrp="1"/>
          </p:cNvSpPr>
          <p:nvPr>
            <p:ph type="title"/>
          </p:nvPr>
        </p:nvSpPr>
        <p:spPr>
          <a:xfrm>
            <a:off x="2267741" y="274973"/>
            <a:ext cx="6347013" cy="420183"/>
          </a:xfrm>
        </p:spPr>
        <p:txBody>
          <a:bodyPr/>
          <a:lstStyle/>
          <a:p>
            <a:r>
              <a:rPr lang="en-US" dirty="0"/>
              <a:t>Human Resources </a:t>
            </a:r>
            <a:r>
              <a:rPr lang="en-US" dirty="0" smtClean="0"/>
              <a:t>Module</a:t>
            </a:r>
            <a:endParaRPr lang="en-US" dirty="0"/>
          </a:p>
        </p:txBody>
      </p:sp>
      <p:sp>
        <p:nvSpPr>
          <p:cNvPr id="6" name="TextBox 5"/>
          <p:cNvSpPr txBox="1"/>
          <p:nvPr/>
        </p:nvSpPr>
        <p:spPr>
          <a:xfrm>
            <a:off x="8475504" y="6203914"/>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665446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0620" y="238513"/>
            <a:ext cx="6347013" cy="420183"/>
          </a:xfrm>
        </p:spPr>
        <p:txBody>
          <a:bodyPr/>
          <a:lstStyle/>
          <a:p>
            <a:r>
              <a:rPr lang="en-US" dirty="0"/>
              <a:t>Human Resources </a:t>
            </a:r>
            <a:r>
              <a:rPr lang="en-US" dirty="0" smtClean="0"/>
              <a:t>Module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66" y="2319873"/>
            <a:ext cx="8074467" cy="3515932"/>
          </a:xfrm>
          <a:prstGeom prst="rect">
            <a:avLst/>
          </a:prstGeom>
        </p:spPr>
      </p:pic>
      <p:sp>
        <p:nvSpPr>
          <p:cNvPr id="7" name="TextBox 6"/>
          <p:cNvSpPr txBox="1"/>
          <p:nvPr/>
        </p:nvSpPr>
        <p:spPr>
          <a:xfrm>
            <a:off x="47307" y="1104115"/>
            <a:ext cx="9002563" cy="770339"/>
          </a:xfrm>
          <a:prstGeom prst="rect">
            <a:avLst/>
          </a:prstGeom>
          <a:noFill/>
        </p:spPr>
        <p:txBody>
          <a:bodyPr wrap="square" rtlCol="0">
            <a:spAutoFit/>
          </a:bodyPr>
          <a:lstStyle/>
          <a:p>
            <a:pPr marL="285750" indent="-285750" algn="just">
              <a:lnSpc>
                <a:spcPct val="13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Leaves requests list: shows all the requested leaves and their statuses, the initiator name (employee name), current owner and the leave </a:t>
            </a:r>
            <a:r>
              <a:rPr lang="en-US" dirty="0" smtClean="0">
                <a:latin typeface="Verdana" panose="020B0604030504040204" pitchFamily="34" charset="0"/>
                <a:ea typeface="Verdana" panose="020B0604030504040204" pitchFamily="34" charset="0"/>
                <a:cs typeface="Verdana" panose="020B0604030504040204" pitchFamily="34" charset="0"/>
              </a:rPr>
              <a:t>type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8475674" y="6227429"/>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1172479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0620" y="238513"/>
            <a:ext cx="6347013" cy="420183"/>
          </a:xfrm>
        </p:spPr>
        <p:txBody>
          <a:bodyPr/>
          <a:lstStyle/>
          <a:p>
            <a:r>
              <a:rPr lang="en-US" dirty="0"/>
              <a:t>Human Resources </a:t>
            </a:r>
            <a:r>
              <a:rPr lang="en-US" dirty="0" smtClean="0"/>
              <a:t>Module</a:t>
            </a:r>
            <a:endParaRPr lang="en-US" dirty="0"/>
          </a:p>
        </p:txBody>
      </p:sp>
      <p:sp>
        <p:nvSpPr>
          <p:cNvPr id="5" name="TextBox 4"/>
          <p:cNvSpPr txBox="1"/>
          <p:nvPr/>
        </p:nvSpPr>
        <p:spPr>
          <a:xfrm>
            <a:off x="47307" y="1104115"/>
            <a:ext cx="9002563" cy="2252924"/>
          </a:xfrm>
          <a:prstGeom prst="rect">
            <a:avLst/>
          </a:prstGeom>
          <a:noFill/>
        </p:spPr>
        <p:txBody>
          <a:bodyPr wrap="square" rtlCol="0">
            <a:spAutoFit/>
          </a:bodyPr>
          <a:lstStyle/>
          <a:p>
            <a:pPr marL="285750" indent="-285750" algn="just">
              <a:lnSpc>
                <a:spcPct val="13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Employees performance:</a:t>
            </a:r>
          </a:p>
          <a:p>
            <a:pPr marL="742950" lvl="1" indent="-285750" algn="just">
              <a:lnSpc>
                <a:spcPct val="130000"/>
              </a:lnSpc>
              <a:buFont typeface="Courier New" panose="02070309020205020404" pitchFamily="49" charset="0"/>
              <a:buChar char="o"/>
            </a:pPr>
            <a:r>
              <a:rPr lang="en-US" dirty="0" smtClean="0">
                <a:latin typeface="Verdana" panose="020B0604030504040204" pitchFamily="34" charset="0"/>
                <a:ea typeface="Verdana" panose="020B0604030504040204" pitchFamily="34" charset="0"/>
                <a:cs typeface="Verdana" panose="020B0604030504040204" pitchFamily="34" charset="0"/>
              </a:rPr>
              <a:t>Through this module the responsible user can manage each employee’s performance and promotions </a:t>
            </a:r>
            <a:r>
              <a:rPr lang="en-US" dirty="0" smtClean="0">
                <a:latin typeface="Verdana" panose="020B0604030504040204" pitchFamily="34" charset="0"/>
                <a:ea typeface="Verdana" panose="020B0604030504040204" pitchFamily="34" charset="0"/>
                <a:cs typeface="Verdana" panose="020B0604030504040204" pitchFamily="34" charset="0"/>
              </a:rPr>
              <a:t>records</a:t>
            </a:r>
            <a:endParaRPr lang="en-US" dirty="0">
              <a:latin typeface="Verdana" panose="020B0604030504040204" pitchFamily="34" charset="0"/>
              <a:ea typeface="Verdana" panose="020B0604030504040204" pitchFamily="34" charset="0"/>
              <a:cs typeface="Verdana" panose="020B0604030504040204" pitchFamily="34" charset="0"/>
            </a:endParaRPr>
          </a:p>
          <a:p>
            <a:pPr marL="742950" lvl="1" indent="-285750" algn="just">
              <a:lnSpc>
                <a:spcPct val="130000"/>
              </a:lnSpc>
              <a:buFont typeface="Courier New" panose="02070309020205020404" pitchFamily="49" charset="0"/>
              <a:buChar char="o"/>
            </a:pPr>
            <a:r>
              <a:rPr lang="en-US" dirty="0" smtClean="0">
                <a:latin typeface="Verdana" panose="020B0604030504040204" pitchFamily="34" charset="0"/>
                <a:ea typeface="Verdana" panose="020B0604030504040204" pitchFamily="34" charset="0"/>
                <a:cs typeface="Verdana" panose="020B0604030504040204" pitchFamily="34" charset="0"/>
              </a:rPr>
              <a:t>Both promotions and performance affect each other’s processes.</a:t>
            </a:r>
          </a:p>
          <a:p>
            <a:pPr marL="742950" lvl="1" indent="-285750" algn="just">
              <a:lnSpc>
                <a:spcPct val="130000"/>
              </a:lnSpc>
              <a:buFont typeface="Courier New" panose="02070309020205020404" pitchFamily="49" charset="0"/>
              <a:buChar char="o"/>
            </a:pPr>
            <a:r>
              <a:rPr lang="en-US" dirty="0" smtClean="0">
                <a:latin typeface="Verdana" panose="020B0604030504040204" pitchFamily="34" charset="0"/>
                <a:ea typeface="Verdana" panose="020B0604030504040204" pitchFamily="34" charset="0"/>
                <a:cs typeface="Verdana" panose="020B0604030504040204" pitchFamily="34" charset="0"/>
              </a:rPr>
              <a:t>When executing the promotion, the performance record will be changed to the executed </a:t>
            </a:r>
            <a:r>
              <a:rPr lang="en-US" dirty="0" smtClean="0">
                <a:latin typeface="Verdana" panose="020B0604030504040204" pitchFamily="34" charset="0"/>
                <a:ea typeface="Verdana" panose="020B0604030504040204" pitchFamily="34" charset="0"/>
                <a:cs typeface="Verdana" panose="020B0604030504040204" pitchFamily="34" charset="0"/>
              </a:rPr>
              <a:t>data</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304" y="3357038"/>
            <a:ext cx="6929323" cy="3198307"/>
          </a:xfrm>
          <a:prstGeom prst="rect">
            <a:avLst/>
          </a:prstGeom>
        </p:spPr>
      </p:pic>
      <p:sp>
        <p:nvSpPr>
          <p:cNvPr id="7" name="TextBox 6"/>
          <p:cNvSpPr txBox="1"/>
          <p:nvPr/>
        </p:nvSpPr>
        <p:spPr>
          <a:xfrm>
            <a:off x="8475674" y="6214513"/>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323018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36" y="3414528"/>
            <a:ext cx="8577329" cy="28128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35" y="971215"/>
            <a:ext cx="8577329" cy="2312898"/>
          </a:xfrm>
          <a:prstGeom prst="rect">
            <a:avLst/>
          </a:prstGeom>
        </p:spPr>
      </p:pic>
      <p:sp>
        <p:nvSpPr>
          <p:cNvPr id="8" name="Title 5"/>
          <p:cNvSpPr txBox="1">
            <a:spLocks/>
          </p:cNvSpPr>
          <p:nvPr/>
        </p:nvSpPr>
        <p:spPr>
          <a:xfrm>
            <a:off x="2151831" y="247987"/>
            <a:ext cx="6347013" cy="420183"/>
          </a:xfrm>
          <a:prstGeom prst="rect">
            <a:avLst/>
          </a:prstGeom>
        </p:spPr>
        <p:txBody>
          <a:bodyPr>
            <a:noAutofit/>
          </a:bodyPr>
          <a:lstStyle>
            <a:lvl1pPr algn="l" defTabSz="914400" rtl="0" eaLnBrk="1" latinLnBrk="0" hangingPunct="1">
              <a:lnSpc>
                <a:spcPct val="90000"/>
              </a:lnSpc>
              <a:spcBef>
                <a:spcPct val="0"/>
              </a:spcBef>
              <a:buNone/>
              <a:defRPr sz="3600" b="1" kern="1200">
                <a:solidFill>
                  <a:srgbClr val="FF0000"/>
                </a:solidFill>
                <a:latin typeface="+mj-lt"/>
                <a:ea typeface="+mj-ea"/>
                <a:cs typeface="+mj-cs"/>
              </a:defRPr>
            </a:lvl1pPr>
          </a:lstStyle>
          <a:p>
            <a:r>
              <a:rPr lang="en-US" dirty="0" smtClean="0"/>
              <a:t>Human Resources Module</a:t>
            </a:r>
            <a:endParaRPr lang="en-US" dirty="0"/>
          </a:p>
        </p:txBody>
      </p:sp>
      <p:sp>
        <p:nvSpPr>
          <p:cNvPr id="6" name="TextBox 5"/>
          <p:cNvSpPr txBox="1"/>
          <p:nvPr/>
        </p:nvSpPr>
        <p:spPr>
          <a:xfrm>
            <a:off x="8498844" y="6227393"/>
            <a:ext cx="574196" cy="338554"/>
          </a:xfrm>
          <a:prstGeom prst="rect">
            <a:avLst/>
          </a:prstGeom>
          <a:noFill/>
        </p:spPr>
        <p:txBody>
          <a:bodyPr wrap="none" rtlCol="0">
            <a:spAutoFit/>
          </a:bodyPr>
          <a:lstStyle/>
          <a:p>
            <a:r>
              <a:rPr lang="en-US" sz="1600" dirty="0" smtClean="0">
                <a:hlinkClick r:id="rId4" action="ppaction://hlinksldjump"/>
              </a:rPr>
              <a:t>Back</a:t>
            </a:r>
            <a:endParaRPr lang="en-US" sz="1600" dirty="0"/>
          </a:p>
        </p:txBody>
      </p:sp>
    </p:spTree>
    <p:extLst>
      <p:ext uri="{BB962C8B-B14F-4D97-AF65-F5344CB8AC3E}">
        <p14:creationId xmlns:p14="http://schemas.microsoft.com/office/powerpoint/2010/main" val="1495791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solidFill>
                  <a:schemeClr val="bg1"/>
                </a:solidFill>
              </a:rPr>
              <a:t>Estarta Solutions</a:t>
            </a:r>
            <a:endParaRPr lang="en-US">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14</a:t>
            </a:fld>
            <a:endParaRPr lang="en-US">
              <a:solidFill>
                <a:schemeClr val="bg1"/>
              </a:solidFill>
            </a:endParaRPr>
          </a:p>
        </p:txBody>
      </p:sp>
      <p:sp>
        <p:nvSpPr>
          <p:cNvPr id="6" name="TextBox 5"/>
          <p:cNvSpPr txBox="1"/>
          <p:nvPr/>
        </p:nvSpPr>
        <p:spPr>
          <a:xfrm>
            <a:off x="70597" y="1036211"/>
            <a:ext cx="8952380" cy="1490536"/>
          </a:xfrm>
          <a:prstGeom prst="rect">
            <a:avLst/>
          </a:prstGeom>
          <a:noFill/>
        </p:spPr>
        <p:txBody>
          <a:bodyPr wrap="square" rtlCol="0">
            <a:spAutoFit/>
          </a:bodyPr>
          <a:lstStyle/>
          <a:p>
            <a:pPr marL="285750" indent="-285750" algn="just">
              <a:lnSpc>
                <a:spcPct val="13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Polls list: is where the responsible user can create polls and their answers or options to be shared on the self service along with its specified expiry date, a date where voting can’t be made on the poll and the results displayed are final </a:t>
            </a:r>
            <a:r>
              <a:rPr lang="en-US" dirty="0" smtClean="0">
                <a:latin typeface="Verdana" panose="020B0604030504040204" pitchFamily="34" charset="0"/>
                <a:ea typeface="Verdana" panose="020B0604030504040204" pitchFamily="34" charset="0"/>
                <a:cs typeface="Verdana" panose="020B0604030504040204" pitchFamily="34" charset="0"/>
              </a:rPr>
              <a:t>results</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2"/>
          <a:stretch>
            <a:fillRect/>
          </a:stretch>
        </p:blipFill>
        <p:spPr>
          <a:xfrm>
            <a:off x="541243" y="2820921"/>
            <a:ext cx="8283530" cy="3346987"/>
          </a:xfrm>
          <a:prstGeom prst="rect">
            <a:avLst/>
          </a:prstGeom>
        </p:spPr>
      </p:pic>
      <p:sp>
        <p:nvSpPr>
          <p:cNvPr id="9" name="Title 1"/>
          <p:cNvSpPr txBox="1">
            <a:spLocks/>
          </p:cNvSpPr>
          <p:nvPr/>
        </p:nvSpPr>
        <p:spPr>
          <a:xfrm>
            <a:off x="2124636" y="266651"/>
            <a:ext cx="6502998" cy="876349"/>
          </a:xfrm>
          <a:prstGeom prst="rect">
            <a:avLst/>
          </a:prstGeom>
        </p:spPr>
        <p:txBody>
          <a:bodyPr>
            <a:noAutofit/>
          </a:bodyPr>
          <a:lstStyle>
            <a:defPPr>
              <a:defRPr lang="en-US"/>
            </a:defPPr>
            <a:lvl1pPr>
              <a:lnSpc>
                <a:spcPct val="90000"/>
              </a:lnSpc>
              <a:spcBef>
                <a:spcPct val="0"/>
              </a:spcBef>
              <a:buNone/>
              <a:defRPr sz="3600" b="1">
                <a:solidFill>
                  <a:srgbClr val="FF0000"/>
                </a:solidFill>
                <a:latin typeface="+mj-lt"/>
                <a:ea typeface="+mj-ea"/>
                <a:cs typeface="+mj-cs"/>
              </a:defRPr>
            </a:lvl1pPr>
          </a:lstStyle>
          <a:p>
            <a:pPr algn="just"/>
            <a:r>
              <a:rPr lang="en-US" dirty="0"/>
              <a:t>Human Resources </a:t>
            </a:r>
            <a:r>
              <a:rPr lang="en-US" dirty="0" smtClean="0"/>
              <a:t>Module</a:t>
            </a:r>
            <a:endParaRPr lang="en-US" dirty="0"/>
          </a:p>
        </p:txBody>
      </p:sp>
      <p:sp>
        <p:nvSpPr>
          <p:cNvPr id="10" name="TextBox 9"/>
          <p:cNvSpPr txBox="1"/>
          <p:nvPr/>
        </p:nvSpPr>
        <p:spPr>
          <a:xfrm>
            <a:off x="8448781" y="6222516"/>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540545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Estarta Solutions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15</a:t>
            </a:fld>
            <a:endParaRPr lang="en-US" dirty="0">
              <a:solidFill>
                <a:schemeClr val="bg1"/>
              </a:solidFill>
            </a:endParaRPr>
          </a:p>
        </p:txBody>
      </p:sp>
      <p:sp>
        <p:nvSpPr>
          <p:cNvPr id="5" name="Rectangle 4"/>
          <p:cNvSpPr/>
          <p:nvPr/>
        </p:nvSpPr>
        <p:spPr>
          <a:xfrm>
            <a:off x="0" y="1130817"/>
            <a:ext cx="9144001" cy="1532727"/>
          </a:xfrm>
          <a:prstGeom prst="rect">
            <a:avLst/>
          </a:prstGeom>
        </p:spPr>
        <p:txBody>
          <a:bodyPr wrap="square">
            <a:spAutoFit/>
          </a:bodyPr>
          <a:lstStyle/>
          <a:p>
            <a:pPr marL="285750" indent="-285750" algn="just">
              <a:lnSpc>
                <a:spcPct val="13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Public folder: is where the responsible user can manage the shared documents by uploading documents, images and important files and editing and deleting them to be shared on the self service portal for all </a:t>
            </a:r>
            <a:r>
              <a:rPr lang="en-US" dirty="0" smtClean="0">
                <a:latin typeface="Verdana" panose="020B0604030504040204" pitchFamily="34" charset="0"/>
                <a:ea typeface="Verdana" panose="020B0604030504040204" pitchFamily="34" charset="0"/>
                <a:cs typeface="Verdana" panose="020B0604030504040204" pitchFamily="34" charset="0"/>
              </a:rPr>
              <a:t>employees</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rotWithShape="1">
          <a:blip r:embed="rId2"/>
          <a:srcRect r="4642"/>
          <a:stretch/>
        </p:blipFill>
        <p:spPr>
          <a:xfrm>
            <a:off x="210422" y="2787739"/>
            <a:ext cx="8701758" cy="2209800"/>
          </a:xfrm>
          <a:prstGeom prst="rect">
            <a:avLst/>
          </a:prstGeom>
        </p:spPr>
      </p:pic>
      <p:sp>
        <p:nvSpPr>
          <p:cNvPr id="7" name="TextBox 6"/>
          <p:cNvSpPr txBox="1"/>
          <p:nvPr/>
        </p:nvSpPr>
        <p:spPr>
          <a:xfrm>
            <a:off x="8448781" y="6222516"/>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
        <p:nvSpPr>
          <p:cNvPr id="8" name="Title 1"/>
          <p:cNvSpPr txBox="1">
            <a:spLocks/>
          </p:cNvSpPr>
          <p:nvPr/>
        </p:nvSpPr>
        <p:spPr>
          <a:xfrm>
            <a:off x="2124636" y="266651"/>
            <a:ext cx="6502998" cy="876349"/>
          </a:xfrm>
          <a:prstGeom prst="rect">
            <a:avLst/>
          </a:prstGeom>
        </p:spPr>
        <p:txBody>
          <a:bodyPr>
            <a:noAutofit/>
          </a:bodyPr>
          <a:lstStyle>
            <a:defPPr>
              <a:defRPr lang="en-US"/>
            </a:defPPr>
            <a:lvl1pPr>
              <a:lnSpc>
                <a:spcPct val="90000"/>
              </a:lnSpc>
              <a:spcBef>
                <a:spcPct val="0"/>
              </a:spcBef>
              <a:buNone/>
              <a:defRPr sz="3600" b="1">
                <a:solidFill>
                  <a:srgbClr val="FF0000"/>
                </a:solidFill>
                <a:latin typeface="+mj-lt"/>
                <a:ea typeface="+mj-ea"/>
                <a:cs typeface="+mj-cs"/>
              </a:defRPr>
            </a:lvl1pPr>
          </a:lstStyle>
          <a:p>
            <a:pPr algn="just"/>
            <a:r>
              <a:rPr lang="en-US" dirty="0"/>
              <a:t>Human Resources </a:t>
            </a:r>
            <a:r>
              <a:rPr lang="en-US" dirty="0" smtClean="0"/>
              <a:t>Module</a:t>
            </a:r>
            <a:endParaRPr lang="en-US" dirty="0"/>
          </a:p>
        </p:txBody>
      </p:sp>
    </p:spTree>
    <p:extLst>
      <p:ext uri="{BB962C8B-B14F-4D97-AF65-F5344CB8AC3E}">
        <p14:creationId xmlns:p14="http://schemas.microsoft.com/office/powerpoint/2010/main" val="717576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0620" y="238513"/>
            <a:ext cx="6347013" cy="420183"/>
          </a:xfrm>
        </p:spPr>
        <p:txBody>
          <a:bodyPr/>
          <a:lstStyle/>
          <a:p>
            <a:r>
              <a:rPr lang="en-US" dirty="0"/>
              <a:t>Human Resources Module </a:t>
            </a:r>
          </a:p>
        </p:txBody>
      </p:sp>
      <p:sp>
        <p:nvSpPr>
          <p:cNvPr id="5" name="TextBox 4"/>
          <p:cNvSpPr txBox="1"/>
          <p:nvPr/>
        </p:nvSpPr>
        <p:spPr>
          <a:xfrm>
            <a:off x="110938" y="996539"/>
            <a:ext cx="8922124" cy="1130438"/>
          </a:xfrm>
          <a:prstGeom prst="rect">
            <a:avLst/>
          </a:prstGeom>
          <a:noFill/>
        </p:spPr>
        <p:txBody>
          <a:bodyPr wrap="square" rtlCol="0">
            <a:spAutoFit/>
          </a:bodyPr>
          <a:lstStyle/>
          <a:p>
            <a:pPr marL="285750" indent="-285750" algn="just">
              <a:lnSpc>
                <a:spcPct val="13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HR Administration: </a:t>
            </a:r>
            <a:r>
              <a:rPr lang="en-US" dirty="0">
                <a:latin typeface="Verdana" panose="020B0604030504040204" pitchFamily="34" charset="0"/>
                <a:ea typeface="Verdana" panose="020B0604030504040204" pitchFamily="34" charset="0"/>
                <a:cs typeface="Verdana" panose="020B0604030504040204" pitchFamily="34" charset="0"/>
              </a:rPr>
              <a:t>is where </a:t>
            </a: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HR can manage the Divisions and the units related to each division, job titles and the grades related to each job </a:t>
            </a:r>
            <a:r>
              <a:rPr lang="en-US" dirty="0" smtClean="0">
                <a:latin typeface="Verdana" panose="020B0604030504040204" pitchFamily="34" charset="0"/>
                <a:ea typeface="Verdana" panose="020B0604030504040204" pitchFamily="34" charset="0"/>
                <a:cs typeface="Verdana" panose="020B0604030504040204" pitchFamily="34" charset="0"/>
              </a:rPr>
              <a:t>title.</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87" y="2126977"/>
            <a:ext cx="8505825" cy="4076221"/>
          </a:xfrm>
          <a:prstGeom prst="rect">
            <a:avLst/>
          </a:prstGeom>
        </p:spPr>
      </p:pic>
      <p:sp>
        <p:nvSpPr>
          <p:cNvPr id="7" name="TextBox 6"/>
          <p:cNvSpPr txBox="1"/>
          <p:nvPr/>
        </p:nvSpPr>
        <p:spPr>
          <a:xfrm>
            <a:off x="8458866" y="6203198"/>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3366555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solidFill>
                  <a:schemeClr val="bg1"/>
                </a:solidFill>
              </a:rPr>
              <a:t>Estarta Solutions</a:t>
            </a:r>
            <a:endParaRPr lang="en-US">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17</a:t>
            </a:fld>
            <a:endParaRPr lang="en-US">
              <a:solidFill>
                <a:schemeClr val="bg1"/>
              </a:solidFill>
            </a:endParaRPr>
          </a:p>
        </p:txBody>
      </p:sp>
      <p:sp>
        <p:nvSpPr>
          <p:cNvPr id="5" name="Title 1"/>
          <p:cNvSpPr txBox="1">
            <a:spLocks/>
          </p:cNvSpPr>
          <p:nvPr/>
        </p:nvSpPr>
        <p:spPr>
          <a:xfrm>
            <a:off x="2124636" y="266651"/>
            <a:ext cx="6502998" cy="876349"/>
          </a:xfrm>
          <a:prstGeom prst="rect">
            <a:avLst/>
          </a:prstGeom>
        </p:spPr>
        <p:txBody>
          <a:bodyPr>
            <a:noAutofit/>
          </a:bodyPr>
          <a:lstStyle>
            <a:defPPr>
              <a:defRPr lang="en-US"/>
            </a:defPPr>
            <a:lvl1pPr>
              <a:lnSpc>
                <a:spcPct val="90000"/>
              </a:lnSpc>
              <a:spcBef>
                <a:spcPct val="0"/>
              </a:spcBef>
              <a:buNone/>
              <a:defRPr sz="3600" b="1">
                <a:solidFill>
                  <a:srgbClr val="FF0000"/>
                </a:solidFill>
                <a:latin typeface="+mj-lt"/>
                <a:ea typeface="+mj-ea"/>
                <a:cs typeface="+mj-cs"/>
              </a:defRPr>
            </a:lvl1pPr>
          </a:lstStyle>
          <a:p>
            <a:pPr algn="just"/>
            <a:r>
              <a:rPr lang="en-US" dirty="0"/>
              <a:t>Human Resources </a:t>
            </a:r>
            <a:r>
              <a:rPr lang="en-US" dirty="0" smtClean="0"/>
              <a:t>Module</a:t>
            </a:r>
            <a:endParaRPr lang="en-US" dirty="0"/>
          </a:p>
        </p:txBody>
      </p:sp>
      <p:sp>
        <p:nvSpPr>
          <p:cNvPr id="6" name="TextBox 5"/>
          <p:cNvSpPr txBox="1"/>
          <p:nvPr/>
        </p:nvSpPr>
        <p:spPr>
          <a:xfrm>
            <a:off x="97491" y="1036211"/>
            <a:ext cx="8814689" cy="1532727"/>
          </a:xfrm>
          <a:prstGeom prst="rect">
            <a:avLst/>
          </a:prstGeom>
          <a:noFill/>
        </p:spPr>
        <p:txBody>
          <a:bodyPr wrap="square" rtlCol="0">
            <a:spAutoFit/>
          </a:bodyPr>
          <a:lstStyle/>
          <a:p>
            <a:pPr marL="342900" indent="-342900" algn="just">
              <a:lnSpc>
                <a:spcPct val="13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My inbox: shows the “assigned” tasks </a:t>
            </a:r>
            <a:r>
              <a:rPr lang="en-US" dirty="0">
                <a:latin typeface="Verdana" panose="020B0604030504040204" pitchFamily="34" charset="0"/>
                <a:ea typeface="Verdana" panose="020B0604030504040204" pitchFamily="34" charset="0"/>
                <a:cs typeface="Verdana" panose="020B0604030504040204" pitchFamily="34" charset="0"/>
              </a:rPr>
              <a:t>which </a:t>
            </a:r>
            <a:r>
              <a:rPr lang="en-US" dirty="0" smtClean="0">
                <a:latin typeface="Verdana" panose="020B0604030504040204" pitchFamily="34" charset="0"/>
                <a:ea typeface="Verdana" panose="020B0604030504040204" pitchFamily="34" charset="0"/>
                <a:cs typeface="Verdana" panose="020B0604030504040204" pitchFamily="34" charset="0"/>
              </a:rPr>
              <a:t>the HR are responsible for their next action</a:t>
            </a:r>
          </a:p>
          <a:p>
            <a:pPr marL="342900" indent="-342900" algn="just">
              <a:lnSpc>
                <a:spcPct val="13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My outbox: is the “initiated” tasks from the logged in account member, as the user can keep tracking the status of their tasks</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18" y="2582440"/>
            <a:ext cx="8293995" cy="2745525"/>
          </a:xfrm>
          <a:prstGeom prst="rect">
            <a:avLst/>
          </a:prstGeom>
        </p:spPr>
      </p:pic>
      <p:sp>
        <p:nvSpPr>
          <p:cNvPr id="8" name="TextBox 7"/>
          <p:cNvSpPr txBox="1"/>
          <p:nvPr/>
        </p:nvSpPr>
        <p:spPr>
          <a:xfrm>
            <a:off x="8515350" y="6209014"/>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
        <p:nvSpPr>
          <p:cNvPr id="9" name="Rectangle 8"/>
          <p:cNvSpPr/>
          <p:nvPr/>
        </p:nvSpPr>
        <p:spPr>
          <a:xfrm>
            <a:off x="129629" y="5405862"/>
            <a:ext cx="8992055" cy="812530"/>
          </a:xfrm>
          <a:prstGeom prst="rect">
            <a:avLst/>
          </a:prstGeom>
        </p:spPr>
        <p:txBody>
          <a:bodyPr wrap="square">
            <a:spAutoFit/>
          </a:bodyPr>
          <a:lstStyle/>
          <a:p>
            <a:pPr algn="just">
              <a:lnSpc>
                <a:spcPct val="130000"/>
              </a:lnSpc>
            </a:pPr>
            <a:r>
              <a:rPr lang="en-US" dirty="0">
                <a:latin typeface="Verdana" panose="020B0604030504040204" pitchFamily="34" charset="0"/>
                <a:ea typeface="Verdana" panose="020B0604030504040204" pitchFamily="34" charset="0"/>
                <a:cs typeface="Verdana" panose="020B0604030504040204" pitchFamily="34" charset="0"/>
              </a:rPr>
              <a:t>The user has the ability to search the tasks by their type or status, and hide the non-pending tasks as well.</a:t>
            </a:r>
          </a:p>
        </p:txBody>
      </p:sp>
    </p:spTree>
    <p:extLst>
      <p:ext uri="{BB962C8B-B14F-4D97-AF65-F5344CB8AC3E}">
        <p14:creationId xmlns:p14="http://schemas.microsoft.com/office/powerpoint/2010/main" val="3516244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620" y="266651"/>
            <a:ext cx="6347013" cy="420183"/>
          </a:xfrm>
        </p:spPr>
        <p:txBody>
          <a:bodyPr/>
          <a:lstStyle/>
          <a:p>
            <a:r>
              <a:rPr lang="en-US" dirty="0" smtClean="0"/>
              <a:t>Payroll and Finance </a:t>
            </a:r>
            <a:endParaRPr lang="en-US" dirty="0"/>
          </a:p>
        </p:txBody>
      </p:sp>
      <p:sp>
        <p:nvSpPr>
          <p:cNvPr id="6" name="TextBox 5"/>
          <p:cNvSpPr txBox="1"/>
          <p:nvPr/>
        </p:nvSpPr>
        <p:spPr>
          <a:xfrm>
            <a:off x="97491" y="997574"/>
            <a:ext cx="8814689" cy="5811719"/>
          </a:xfrm>
          <a:prstGeom prst="rect">
            <a:avLst/>
          </a:prstGeom>
          <a:noFill/>
        </p:spPr>
        <p:txBody>
          <a:bodyPr wrap="square" rtlCol="0">
            <a:spAutoFit/>
          </a:bodyPr>
          <a:lstStyle/>
          <a:p>
            <a:pPr algn="just">
              <a:lnSpc>
                <a:spcPct val="130000"/>
              </a:lnSpc>
            </a:pPr>
            <a:r>
              <a:rPr lang="en-US" dirty="0">
                <a:latin typeface="Verdana" panose="020B0604030504040204" pitchFamily="34" charset="0"/>
                <a:ea typeface="Verdana" panose="020B0604030504040204" pitchFamily="34" charset="0"/>
                <a:cs typeface="Verdana" panose="020B0604030504040204" pitchFamily="34" charset="0"/>
              </a:rPr>
              <a:t>The Finance is the module </a:t>
            </a:r>
            <a:r>
              <a:rPr lang="en-US" dirty="0" smtClean="0">
                <a:latin typeface="Verdana" panose="020B0604030504040204" pitchFamily="34" charset="0"/>
                <a:ea typeface="Verdana" panose="020B0604030504040204" pitchFamily="34" charset="0"/>
                <a:cs typeface="Verdana" panose="020B0604030504040204" pitchFamily="34" charset="0"/>
              </a:rPr>
              <a:t>for the </a:t>
            </a:r>
            <a:r>
              <a:rPr lang="en-US" dirty="0">
                <a:latin typeface="Verdana" panose="020B0604030504040204" pitchFamily="34" charset="0"/>
                <a:ea typeface="Verdana" panose="020B0604030504040204" pitchFamily="34" charset="0"/>
                <a:cs typeface="Verdana" panose="020B0604030504040204" pitchFamily="34" charset="0"/>
              </a:rPr>
              <a:t>responsible </a:t>
            </a:r>
            <a:r>
              <a:rPr lang="en-US" dirty="0" smtClean="0">
                <a:latin typeface="Verdana" panose="020B0604030504040204" pitchFamily="34" charset="0"/>
                <a:ea typeface="Verdana" panose="020B0604030504040204" pitchFamily="34" charset="0"/>
                <a:cs typeface="Verdana" panose="020B0604030504040204" pitchFamily="34" charset="0"/>
              </a:rPr>
              <a:t>Payroll </a:t>
            </a:r>
            <a:r>
              <a:rPr lang="en-US" dirty="0">
                <a:latin typeface="Verdana" panose="020B0604030504040204" pitchFamily="34" charset="0"/>
                <a:ea typeface="Verdana" panose="020B0604030504040204" pitchFamily="34" charset="0"/>
                <a:cs typeface="Verdana" panose="020B0604030504040204" pitchFamily="34" charset="0"/>
              </a:rPr>
              <a:t>Officer </a:t>
            </a:r>
            <a:r>
              <a:rPr lang="en-US" dirty="0" smtClean="0">
                <a:latin typeface="Verdana" panose="020B0604030504040204" pitchFamily="34" charset="0"/>
                <a:ea typeface="Verdana" panose="020B0604030504040204" pitchFamily="34" charset="0"/>
                <a:cs typeface="Verdana" panose="020B0604030504040204" pitchFamily="34" charset="0"/>
              </a:rPr>
              <a:t>Role, </a:t>
            </a:r>
            <a:r>
              <a:rPr lang="en-US" dirty="0">
                <a:latin typeface="Verdana" panose="020B0604030504040204" pitchFamily="34" charset="0"/>
                <a:ea typeface="Verdana" panose="020B0604030504040204" pitchFamily="34" charset="0"/>
                <a:cs typeface="Verdana" panose="020B0604030504040204" pitchFamily="34" charset="0"/>
              </a:rPr>
              <a:t>where this officer </a:t>
            </a:r>
            <a:r>
              <a:rPr lang="en-US" dirty="0" smtClean="0">
                <a:latin typeface="Verdana" panose="020B0604030504040204" pitchFamily="34" charset="0"/>
                <a:ea typeface="Verdana" panose="020B0604030504040204" pitchFamily="34" charset="0"/>
                <a:cs typeface="Verdana" panose="020B0604030504040204" pitchFamily="34" charset="0"/>
              </a:rPr>
              <a:t>organizes </a:t>
            </a:r>
            <a:r>
              <a:rPr lang="en-US" dirty="0">
                <a:latin typeface="Verdana" panose="020B0604030504040204" pitchFamily="34" charset="0"/>
                <a:ea typeface="Verdana" panose="020B0604030504040204" pitchFamily="34" charset="0"/>
                <a:cs typeface="Verdana" panose="020B0604030504040204" pitchFamily="34" charset="0"/>
              </a:rPr>
              <a:t>all employee payment tasks </a:t>
            </a:r>
            <a:r>
              <a:rPr lang="en-US" dirty="0" smtClean="0">
                <a:latin typeface="Verdana" panose="020B0604030504040204" pitchFamily="34" charset="0"/>
                <a:ea typeface="Verdana" panose="020B0604030504040204" pitchFamily="34" charset="0"/>
                <a:cs typeface="Verdana" panose="020B0604030504040204" pitchFamily="34" charset="0"/>
              </a:rPr>
              <a:t>and filing employees’ tax details. </a:t>
            </a:r>
            <a:r>
              <a:rPr lang="en-US" dirty="0">
                <a:latin typeface="Verdana" panose="020B0604030504040204" pitchFamily="34" charset="0"/>
                <a:ea typeface="Verdana" panose="020B0604030504040204" pitchFamily="34" charset="0"/>
                <a:cs typeface="Verdana" panose="020B0604030504040204" pitchFamily="34" charset="0"/>
              </a:rPr>
              <a:t>These tasks can include calculating salaries of each month, </a:t>
            </a:r>
            <a:r>
              <a:rPr lang="en-US" dirty="0" smtClean="0">
                <a:latin typeface="Verdana" panose="020B0604030504040204" pitchFamily="34" charset="0"/>
                <a:ea typeface="Verdana" panose="020B0604030504040204" pitchFamily="34" charset="0"/>
                <a:cs typeface="Verdana" panose="020B0604030504040204" pitchFamily="34" charset="0"/>
              </a:rPr>
              <a:t>managing </a:t>
            </a:r>
            <a:r>
              <a:rPr lang="en-US" dirty="0">
                <a:latin typeface="Verdana" panose="020B0604030504040204" pitchFamily="34" charset="0"/>
                <a:ea typeface="Verdana" panose="020B0604030504040204" pitchFamily="34" charset="0"/>
                <a:cs typeface="Verdana" panose="020B0604030504040204" pitchFamily="34" charset="0"/>
              </a:rPr>
              <a:t>the payroll profile of each employee including </a:t>
            </a:r>
            <a:r>
              <a:rPr lang="en-US" dirty="0" smtClean="0">
                <a:latin typeface="Verdana" panose="020B0604030504040204" pitchFamily="34" charset="0"/>
                <a:ea typeface="Verdana" panose="020B0604030504040204" pitchFamily="34" charset="0"/>
                <a:cs typeface="Verdana" panose="020B0604030504040204" pitchFamily="34" charset="0"/>
              </a:rPr>
              <a:t>the salary </a:t>
            </a:r>
            <a:r>
              <a:rPr lang="en-US" dirty="0">
                <a:latin typeface="Verdana" panose="020B0604030504040204" pitchFamily="34" charset="0"/>
                <a:ea typeface="Verdana" panose="020B0604030504040204" pitchFamily="34" charset="0"/>
                <a:cs typeface="Verdana" panose="020B0604030504040204" pitchFamily="34" charset="0"/>
              </a:rPr>
              <a:t>adjustment, deductions and additions, as well as viewing salaries </a:t>
            </a:r>
            <a:r>
              <a:rPr lang="en-US" dirty="0" smtClean="0">
                <a:latin typeface="Verdana" panose="020B0604030504040204" pitchFamily="34" charset="0"/>
                <a:ea typeface="Verdana" panose="020B0604030504040204" pitchFamily="34" charset="0"/>
                <a:cs typeface="Verdana" panose="020B0604030504040204" pitchFamily="34" charset="0"/>
              </a:rPr>
              <a:t>lists </a:t>
            </a:r>
            <a:r>
              <a:rPr lang="en-US" dirty="0">
                <a:latin typeface="Verdana" panose="020B0604030504040204" pitchFamily="34" charset="0"/>
                <a:ea typeface="Verdana" panose="020B0604030504040204" pitchFamily="34" charset="0"/>
                <a:cs typeface="Verdana" panose="020B0604030504040204" pitchFamily="34" charset="0"/>
              </a:rPr>
              <a:t>and approving </a:t>
            </a:r>
            <a:r>
              <a:rPr lang="en-US" dirty="0" smtClean="0">
                <a:latin typeface="Verdana" panose="020B0604030504040204" pitchFamily="34" charset="0"/>
                <a:ea typeface="Verdana" panose="020B0604030504040204" pitchFamily="34" charset="0"/>
                <a:cs typeface="Verdana" panose="020B0604030504040204" pitchFamily="34" charset="0"/>
              </a:rPr>
              <a:t>salaries. Following </a:t>
            </a:r>
            <a:r>
              <a:rPr lang="en-US" dirty="0">
                <a:latin typeface="Verdana" panose="020B0604030504040204" pitchFamily="34" charset="0"/>
                <a:ea typeface="Verdana" panose="020B0604030504040204" pitchFamily="34" charset="0"/>
                <a:cs typeface="Verdana" panose="020B0604030504040204" pitchFamily="34" charset="0"/>
              </a:rPr>
              <a:t>are the main functionalities related to the </a:t>
            </a:r>
            <a:r>
              <a:rPr lang="en-US" dirty="0" smtClean="0">
                <a:latin typeface="Verdana" panose="020B0604030504040204" pitchFamily="34" charset="0"/>
                <a:ea typeface="Verdana" panose="020B0604030504040204" pitchFamily="34" charset="0"/>
                <a:cs typeface="Verdana" panose="020B0604030504040204" pitchFamily="34" charset="0"/>
              </a:rPr>
              <a:t>Payroll and the Finance module:</a:t>
            </a:r>
            <a:endParaRPr lang="en-US" dirty="0">
              <a:latin typeface="Verdana" panose="020B0604030504040204" pitchFamily="34" charset="0"/>
              <a:ea typeface="Verdana" panose="020B0604030504040204" pitchFamily="34" charset="0"/>
              <a:cs typeface="Verdana" panose="020B0604030504040204" pitchFamily="34" charset="0"/>
            </a:endParaRPr>
          </a:p>
          <a:p>
            <a:pPr marL="285750" lvl="0" indent="-285750" algn="just">
              <a:lnSpc>
                <a:spcPct val="130000"/>
              </a:lnSpc>
              <a:buFont typeface="Arial" panose="020B0604020202020204" pitchFamily="34" charset="0"/>
              <a:buChar char="•"/>
            </a:pPr>
            <a:r>
              <a:rPr lang="en-US" sz="1700" dirty="0" smtClean="0">
                <a:latin typeface="Verdana" panose="020B0604030504040204" pitchFamily="34" charset="0"/>
                <a:ea typeface="Verdana" panose="020B0604030504040204" pitchFamily="34" charset="0"/>
                <a:cs typeface="Verdana" panose="020B0604030504040204" pitchFamily="34" charset="0"/>
              </a:rPr>
              <a:t>Payroll management </a:t>
            </a:r>
          </a:p>
          <a:p>
            <a:pPr marL="742950" lvl="1" indent="-285750" algn="just">
              <a:lnSpc>
                <a:spcPct val="130000"/>
              </a:lnSpc>
              <a:buFont typeface="Arial" panose="020B0604020202020204" pitchFamily="34" charset="0"/>
              <a:buChar char="•"/>
            </a:pPr>
            <a:r>
              <a:rPr lang="en-US" sz="1700" dirty="0" smtClean="0">
                <a:latin typeface="Verdana" panose="020B0604030504040204" pitchFamily="34" charset="0"/>
                <a:ea typeface="Verdana" panose="020B0604030504040204" pitchFamily="34" charset="0"/>
                <a:cs typeface="Verdana" panose="020B0604030504040204" pitchFamily="34" charset="0"/>
              </a:rPr>
              <a:t>Additions</a:t>
            </a:r>
            <a:endParaRPr lang="en-US" sz="1700" dirty="0">
              <a:latin typeface="Verdana" panose="020B0604030504040204" pitchFamily="34" charset="0"/>
              <a:ea typeface="Verdana" panose="020B0604030504040204" pitchFamily="34" charset="0"/>
              <a:cs typeface="Verdana" panose="020B0604030504040204" pitchFamily="34" charset="0"/>
            </a:endParaRPr>
          </a:p>
          <a:p>
            <a:pPr marL="742950" lvl="1" indent="-285750" algn="just">
              <a:lnSpc>
                <a:spcPct val="130000"/>
              </a:lnSpc>
              <a:buFont typeface="Arial" panose="020B0604020202020204" pitchFamily="34" charset="0"/>
              <a:buChar char="•"/>
            </a:pPr>
            <a:r>
              <a:rPr lang="en-US" sz="1700" dirty="0" smtClean="0">
                <a:latin typeface="Verdana" panose="020B0604030504040204" pitchFamily="34" charset="0"/>
                <a:ea typeface="Verdana" panose="020B0604030504040204" pitchFamily="34" charset="0"/>
                <a:cs typeface="Verdana" panose="020B0604030504040204" pitchFamily="34" charset="0"/>
              </a:rPr>
              <a:t>Deductions</a:t>
            </a:r>
            <a:endParaRPr lang="en-US" sz="1700" dirty="0">
              <a:latin typeface="Verdana" panose="020B0604030504040204" pitchFamily="34" charset="0"/>
              <a:ea typeface="Verdana" panose="020B0604030504040204" pitchFamily="34" charset="0"/>
              <a:cs typeface="Verdana" panose="020B0604030504040204" pitchFamily="34" charset="0"/>
            </a:endParaRPr>
          </a:p>
          <a:p>
            <a:pPr marL="742950" lvl="1" indent="-285750" algn="just">
              <a:lnSpc>
                <a:spcPct val="130000"/>
              </a:lnSpc>
              <a:buFont typeface="Arial" panose="020B0604020202020204" pitchFamily="34" charset="0"/>
              <a:buChar char="•"/>
            </a:pPr>
            <a:r>
              <a:rPr lang="en-US" sz="1700" dirty="0" smtClean="0">
                <a:latin typeface="Verdana" panose="020B0604030504040204" pitchFamily="34" charset="0"/>
                <a:ea typeface="Verdana" panose="020B0604030504040204" pitchFamily="34" charset="0"/>
                <a:cs typeface="Verdana" panose="020B0604030504040204" pitchFamily="34" charset="0"/>
              </a:rPr>
              <a:t>Salary info </a:t>
            </a:r>
          </a:p>
          <a:p>
            <a:pPr marL="742950" lvl="1" indent="-285750" algn="just">
              <a:lnSpc>
                <a:spcPct val="130000"/>
              </a:lnSpc>
              <a:buFont typeface="Arial" panose="020B0604020202020204" pitchFamily="34" charset="0"/>
              <a:buChar char="•"/>
            </a:pPr>
            <a:r>
              <a:rPr lang="en-US" sz="1700" dirty="0">
                <a:latin typeface="Verdana" panose="020B0604030504040204" pitchFamily="34" charset="0"/>
                <a:ea typeface="Verdana" panose="020B0604030504040204" pitchFamily="34" charset="0"/>
                <a:cs typeface="Verdana" panose="020B0604030504040204" pitchFamily="34" charset="0"/>
              </a:rPr>
              <a:t>R</a:t>
            </a:r>
            <a:r>
              <a:rPr lang="en-US" sz="1700" dirty="0" smtClean="0">
                <a:latin typeface="Verdana" panose="020B0604030504040204" pitchFamily="34" charset="0"/>
                <a:ea typeface="Verdana" panose="020B0604030504040204" pitchFamily="34" charset="0"/>
                <a:cs typeface="Verdana" panose="020B0604030504040204" pitchFamily="34" charset="0"/>
              </a:rPr>
              <a:t>esignation and maternity </a:t>
            </a:r>
          </a:p>
          <a:p>
            <a:pPr marL="742950" lvl="1" indent="-285750" algn="just">
              <a:lnSpc>
                <a:spcPct val="130000"/>
              </a:lnSpc>
              <a:buFont typeface="Arial" panose="020B0604020202020204" pitchFamily="34" charset="0"/>
              <a:buChar char="•"/>
            </a:pPr>
            <a:r>
              <a:rPr lang="en-US" sz="1700" dirty="0">
                <a:latin typeface="Verdana" panose="020B0604030504040204" pitchFamily="34" charset="0"/>
                <a:ea typeface="Verdana" panose="020B0604030504040204" pitchFamily="34" charset="0"/>
                <a:cs typeface="Verdana" panose="020B0604030504040204" pitchFamily="34" charset="0"/>
              </a:rPr>
              <a:t>E</a:t>
            </a:r>
            <a:r>
              <a:rPr lang="en-US" sz="1700" dirty="0" smtClean="0">
                <a:latin typeface="Verdana" panose="020B0604030504040204" pitchFamily="34" charset="0"/>
                <a:ea typeface="Verdana" panose="020B0604030504040204" pitchFamily="34" charset="0"/>
                <a:cs typeface="Verdana" panose="020B0604030504040204" pitchFamily="34" charset="0"/>
              </a:rPr>
              <a:t>mployees travels 	</a:t>
            </a:r>
          </a:p>
          <a:p>
            <a:pPr marL="285750" lvl="0" indent="-285750" algn="just">
              <a:lnSpc>
                <a:spcPct val="130000"/>
              </a:lnSpc>
              <a:buFont typeface="Arial" panose="020B0604020202020204" pitchFamily="34" charset="0"/>
              <a:buChar char="•"/>
            </a:pPr>
            <a:r>
              <a:rPr lang="en-US" sz="1700" dirty="0" smtClean="0">
                <a:latin typeface="Verdana" panose="020B0604030504040204" pitchFamily="34" charset="0"/>
                <a:ea typeface="Verdana" panose="020B0604030504040204" pitchFamily="34" charset="0"/>
                <a:cs typeface="Verdana" panose="020B0604030504040204" pitchFamily="34" charset="0"/>
              </a:rPr>
              <a:t>Salary allocation</a:t>
            </a:r>
          </a:p>
          <a:p>
            <a:pPr marL="285750" lvl="0" indent="-285750" algn="just">
              <a:lnSpc>
                <a:spcPct val="130000"/>
              </a:lnSpc>
              <a:buFont typeface="Arial" panose="020B0604020202020204" pitchFamily="34" charset="0"/>
              <a:buChar char="•"/>
            </a:pPr>
            <a:r>
              <a:rPr lang="en-US" sz="1700" dirty="0" smtClean="0">
                <a:latin typeface="Verdana" panose="020B0604030504040204" pitchFamily="34" charset="0"/>
                <a:ea typeface="Verdana" panose="020B0604030504040204" pitchFamily="34" charset="0"/>
                <a:cs typeface="Verdana" panose="020B0604030504040204" pitchFamily="34" charset="0"/>
              </a:rPr>
              <a:t>Calculate salary</a:t>
            </a:r>
            <a:endParaRPr lang="en-US" sz="1700" dirty="0">
              <a:latin typeface="Verdana" panose="020B0604030504040204" pitchFamily="34" charset="0"/>
              <a:ea typeface="Verdana" panose="020B0604030504040204" pitchFamily="34" charset="0"/>
              <a:cs typeface="Verdana" panose="020B0604030504040204" pitchFamily="34" charset="0"/>
            </a:endParaRPr>
          </a:p>
          <a:p>
            <a:pPr marL="285750" lvl="0" indent="-285750" algn="just">
              <a:lnSpc>
                <a:spcPct val="130000"/>
              </a:lnSpc>
              <a:buFont typeface="Arial" panose="020B0604020202020204" pitchFamily="34" charset="0"/>
              <a:buChar char="•"/>
            </a:pPr>
            <a:r>
              <a:rPr lang="en-US" sz="1700" dirty="0" smtClean="0">
                <a:latin typeface="Verdana" panose="020B0604030504040204" pitchFamily="34" charset="0"/>
                <a:ea typeface="Verdana" panose="020B0604030504040204" pitchFamily="34" charset="0"/>
                <a:cs typeface="Verdana" panose="020B0604030504040204" pitchFamily="34" charset="0"/>
              </a:rPr>
              <a:t>Salary list</a:t>
            </a:r>
          </a:p>
        </p:txBody>
      </p:sp>
      <p:sp>
        <p:nvSpPr>
          <p:cNvPr id="4" name="TextBox 3"/>
          <p:cNvSpPr txBox="1"/>
          <p:nvPr/>
        </p:nvSpPr>
        <p:spPr>
          <a:xfrm>
            <a:off x="8569804" y="6242080"/>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3446113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solidFill>
                  <a:schemeClr val="bg1"/>
                </a:solidFill>
              </a:rPr>
              <a:t>Estarta Solutions</a:t>
            </a:r>
            <a:endParaRPr lang="en-US">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19</a:t>
            </a:fld>
            <a:endParaRPr lang="en-US" dirty="0">
              <a:solidFill>
                <a:schemeClr val="bg1"/>
              </a:solidFill>
            </a:endParaRPr>
          </a:p>
        </p:txBody>
      </p:sp>
      <p:sp>
        <p:nvSpPr>
          <p:cNvPr id="5" name="Title 1"/>
          <p:cNvSpPr txBox="1">
            <a:spLocks/>
          </p:cNvSpPr>
          <p:nvPr/>
        </p:nvSpPr>
        <p:spPr>
          <a:xfrm>
            <a:off x="2280620" y="266651"/>
            <a:ext cx="6347013" cy="420183"/>
          </a:xfrm>
          <a:prstGeom prst="rect">
            <a:avLst/>
          </a:prstGeom>
        </p:spPr>
        <p:txBody>
          <a:bodyPr>
            <a:noAutofit/>
          </a:bodyPr>
          <a:lstStyle>
            <a:lvl1pPr>
              <a:lnSpc>
                <a:spcPct val="90000"/>
              </a:lnSpc>
              <a:spcBef>
                <a:spcPct val="0"/>
              </a:spcBef>
              <a:buNone/>
              <a:defRPr sz="3600" b="1">
                <a:solidFill>
                  <a:srgbClr val="FF0000"/>
                </a:solidFill>
                <a:latin typeface="+mj-lt"/>
                <a:ea typeface="+mj-ea"/>
                <a:cs typeface="+mj-cs"/>
              </a:defRPr>
            </a:lvl1pPr>
          </a:lstStyle>
          <a:p>
            <a:r>
              <a:rPr lang="en-US" dirty="0"/>
              <a:t>Payroll and Finance </a:t>
            </a:r>
          </a:p>
        </p:txBody>
      </p:sp>
      <p:sp>
        <p:nvSpPr>
          <p:cNvPr id="6" name="TextBox 5"/>
          <p:cNvSpPr txBox="1"/>
          <p:nvPr/>
        </p:nvSpPr>
        <p:spPr>
          <a:xfrm>
            <a:off x="97491" y="1059697"/>
            <a:ext cx="8814689" cy="1532727"/>
          </a:xfrm>
          <a:prstGeom prst="rect">
            <a:avLst/>
          </a:prstGeom>
          <a:noFill/>
        </p:spPr>
        <p:txBody>
          <a:bodyPr wrap="square" rtlCol="0">
            <a:spAutoFit/>
          </a:bodyPr>
          <a:lstStyle/>
          <a:p>
            <a:pPr algn="just">
              <a:lnSpc>
                <a:spcPct val="130000"/>
              </a:lnSpc>
            </a:pPr>
            <a:r>
              <a:rPr lang="en-US" dirty="0" smtClean="0">
                <a:latin typeface="Verdana" panose="020B0604030504040204" pitchFamily="34" charset="0"/>
                <a:ea typeface="Verdana" panose="020B0604030504040204" pitchFamily="34" charset="0"/>
                <a:cs typeface="Verdana" panose="020B0604030504040204" pitchFamily="34" charset="0"/>
              </a:rPr>
              <a:t>Payroll management: This section enables the </a:t>
            </a:r>
            <a:r>
              <a:rPr lang="en-US" dirty="0">
                <a:latin typeface="Verdana" panose="020B0604030504040204" pitchFamily="34" charset="0"/>
                <a:ea typeface="Verdana" panose="020B0604030504040204" pitchFamily="34" charset="0"/>
                <a:cs typeface="Verdana" panose="020B0604030504040204" pitchFamily="34" charset="0"/>
              </a:rPr>
              <a:t>user responsible to </a:t>
            </a:r>
            <a:r>
              <a:rPr lang="en-US" dirty="0" smtClean="0">
                <a:latin typeface="Verdana" panose="020B0604030504040204" pitchFamily="34" charset="0"/>
                <a:ea typeface="Verdana" panose="020B0604030504040204" pitchFamily="34" charset="0"/>
                <a:cs typeface="Verdana" panose="020B0604030504040204" pitchFamily="34" charset="0"/>
              </a:rPr>
              <a:t>manage </a:t>
            </a:r>
            <a:r>
              <a:rPr lang="en-US" dirty="0">
                <a:latin typeface="Verdana" panose="020B0604030504040204" pitchFamily="34" charset="0"/>
                <a:ea typeface="Verdana" panose="020B0604030504040204" pitchFamily="34" charset="0"/>
                <a:cs typeface="Verdana" panose="020B0604030504040204" pitchFamily="34" charset="0"/>
              </a:rPr>
              <a:t>the payroll profile of each employee including </a:t>
            </a:r>
            <a:r>
              <a:rPr lang="en-US" dirty="0" smtClean="0">
                <a:latin typeface="Verdana" panose="020B0604030504040204" pitchFamily="34" charset="0"/>
                <a:ea typeface="Verdana" panose="020B0604030504040204" pitchFamily="34" charset="0"/>
                <a:cs typeface="Verdana" panose="020B0604030504040204" pitchFamily="34" charset="0"/>
              </a:rPr>
              <a:t>salary allocation management, salary </a:t>
            </a:r>
            <a:r>
              <a:rPr lang="en-US" dirty="0">
                <a:latin typeface="Verdana" panose="020B0604030504040204" pitchFamily="34" charset="0"/>
                <a:ea typeface="Verdana" panose="020B0604030504040204" pitchFamily="34" charset="0"/>
                <a:cs typeface="Verdana" panose="020B0604030504040204" pitchFamily="34" charset="0"/>
              </a:rPr>
              <a:t>adjustment, deductions and additions, as well </a:t>
            </a:r>
            <a:r>
              <a:rPr lang="en-US" dirty="0" smtClean="0">
                <a:latin typeface="Verdana" panose="020B0604030504040204" pitchFamily="34" charset="0"/>
                <a:ea typeface="Verdana" panose="020B0604030504040204" pitchFamily="34" charset="0"/>
                <a:cs typeface="Verdana" panose="020B0604030504040204" pitchFamily="34" charset="0"/>
              </a:rPr>
              <a:t>as resignation, maternity and employee </a:t>
            </a:r>
            <a:r>
              <a:rPr lang="en-US" dirty="0" smtClean="0">
                <a:latin typeface="Verdana" panose="020B0604030504040204" pitchFamily="34" charset="0"/>
                <a:ea typeface="Verdana" panose="020B0604030504040204" pitchFamily="34" charset="0"/>
                <a:cs typeface="Verdana" panose="020B0604030504040204" pitchFamily="34" charset="0"/>
              </a:rPr>
              <a:t>travel</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91" y="2618182"/>
            <a:ext cx="8814689" cy="3630092"/>
          </a:xfrm>
          <a:prstGeom prst="rect">
            <a:avLst/>
          </a:prstGeom>
        </p:spPr>
      </p:pic>
      <p:sp>
        <p:nvSpPr>
          <p:cNvPr id="8" name="TextBox 7"/>
          <p:cNvSpPr txBox="1"/>
          <p:nvPr/>
        </p:nvSpPr>
        <p:spPr>
          <a:xfrm>
            <a:off x="8509434" y="6222516"/>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4058968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Estarta Solutions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2</a:t>
            </a:fld>
            <a:endParaRPr lang="en-US" dirty="0">
              <a:solidFill>
                <a:schemeClr val="bg1"/>
              </a:solidFill>
            </a:endParaRPr>
          </a:p>
        </p:txBody>
      </p:sp>
      <p:sp>
        <p:nvSpPr>
          <p:cNvPr id="5" name="Rectangle 4"/>
          <p:cNvSpPr/>
          <p:nvPr/>
        </p:nvSpPr>
        <p:spPr>
          <a:xfrm>
            <a:off x="1990165" y="245451"/>
            <a:ext cx="6804211" cy="507831"/>
          </a:xfrm>
          <a:prstGeom prst="rect">
            <a:avLst/>
          </a:prstGeom>
        </p:spPr>
        <p:txBody>
          <a:bodyPr wrap="square">
            <a:spAutoFit/>
          </a:bodyPr>
          <a:lstStyle/>
          <a:p>
            <a:r>
              <a:rPr lang="en-US" sz="2700" b="1" dirty="0">
                <a:solidFill>
                  <a:srgbClr val="FF0000"/>
                </a:solidFill>
                <a:latin typeface="+mj-lt"/>
                <a:ea typeface="+mj-ea"/>
                <a:cs typeface="+mj-cs"/>
              </a:rPr>
              <a:t>Human </a:t>
            </a:r>
            <a:r>
              <a:rPr lang="en-US" sz="2700" b="1" dirty="0" smtClean="0">
                <a:solidFill>
                  <a:srgbClr val="FF0000"/>
                </a:solidFill>
                <a:latin typeface="+mj-lt"/>
                <a:ea typeface="+mj-ea"/>
                <a:cs typeface="+mj-cs"/>
              </a:rPr>
              <a:t>Resources Management System </a:t>
            </a:r>
            <a:r>
              <a:rPr lang="en-US" sz="2700" b="1" dirty="0">
                <a:solidFill>
                  <a:srgbClr val="FF0000"/>
                </a:solidFill>
                <a:latin typeface="+mj-lt"/>
                <a:ea typeface="+mj-ea"/>
                <a:cs typeface="+mj-cs"/>
              </a:rPr>
              <a:t>(HRMS)</a:t>
            </a:r>
          </a:p>
        </p:txBody>
      </p:sp>
      <p:sp>
        <p:nvSpPr>
          <p:cNvPr id="6" name="TextBox 5"/>
          <p:cNvSpPr txBox="1"/>
          <p:nvPr/>
        </p:nvSpPr>
        <p:spPr>
          <a:xfrm>
            <a:off x="0" y="1118019"/>
            <a:ext cx="9144000" cy="5078313"/>
          </a:xfrm>
          <a:prstGeom prst="rect">
            <a:avLst/>
          </a:prstGeom>
          <a:noFill/>
        </p:spPr>
        <p:txBody>
          <a:bodyPr wrap="square" rtlCol="0">
            <a:spAutoFit/>
          </a:bodyPr>
          <a:lstStyle/>
          <a:p>
            <a:pPr algn="just"/>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HRMS is a set of well-defined processes built to automate the internal organizational departments’ tasks related to the Human Resources, Finance, or IT departments</a:t>
            </a:r>
            <a:r>
              <a:rPr lang="en-US"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n-US" dirty="0">
              <a:latin typeface="Verdana" panose="020B0604030504040204" pitchFamily="34" charset="0"/>
              <a:ea typeface="Verdana" panose="020B0604030504040204" pitchFamily="34" charset="0"/>
              <a:cs typeface="Verdana" panose="020B0604030504040204" pitchFamily="34" charset="0"/>
            </a:endParaRPr>
          </a:p>
          <a:p>
            <a:pPr algn="just"/>
            <a:r>
              <a:rPr lang="en-US" dirty="0">
                <a:latin typeface="Verdana" panose="020B0604030504040204" pitchFamily="34" charset="0"/>
                <a:ea typeface="Verdana" panose="020B0604030504040204" pitchFamily="34" charset="0"/>
                <a:cs typeface="Verdana" panose="020B0604030504040204" pitchFamily="34" charset="0"/>
              </a:rPr>
              <a:t>The system as well enhances the communication between the </a:t>
            </a:r>
            <a:r>
              <a:rPr lang="en-US" dirty="0" smtClean="0">
                <a:latin typeface="Verdana" panose="020B0604030504040204" pitchFamily="34" charset="0"/>
                <a:ea typeface="Verdana" panose="020B0604030504040204" pitchFamily="34" charset="0"/>
                <a:cs typeface="Verdana" panose="020B0604030504040204" pitchFamily="34" charset="0"/>
              </a:rPr>
              <a:t>employees and </a:t>
            </a:r>
            <a:r>
              <a:rPr lang="en-US" dirty="0">
                <a:latin typeface="Verdana" panose="020B0604030504040204" pitchFamily="34" charset="0"/>
                <a:ea typeface="Verdana" panose="020B0604030504040204" pitchFamily="34" charset="0"/>
                <a:cs typeface="Verdana" panose="020B0604030504040204" pitchFamily="34" charset="0"/>
              </a:rPr>
              <a:t>the organization departments in an automated way that is considered easy to </a:t>
            </a:r>
            <a:r>
              <a:rPr lang="en-US" dirty="0" smtClean="0">
                <a:latin typeface="Verdana" panose="020B0604030504040204" pitchFamily="34" charset="0"/>
                <a:ea typeface="Verdana" panose="020B0604030504040204" pitchFamily="34" charset="0"/>
                <a:cs typeface="Verdana" panose="020B0604030504040204" pitchFamily="34" charset="0"/>
              </a:rPr>
              <a:t>track.</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dirty="0">
              <a:latin typeface="Verdana" panose="020B0604030504040204" pitchFamily="34" charset="0"/>
              <a:ea typeface="Verdana" panose="020B0604030504040204" pitchFamily="34" charset="0"/>
              <a:cs typeface="Verdana" panose="020B0604030504040204" pitchFamily="34" charset="0"/>
            </a:endParaRPr>
          </a:p>
          <a:p>
            <a:pPr algn="just"/>
            <a:r>
              <a:rPr lang="en-US" dirty="0" smtClean="0">
                <a:latin typeface="Verdana" panose="020B0604030504040204" pitchFamily="34" charset="0"/>
                <a:ea typeface="Verdana" panose="020B0604030504040204" pitchFamily="34" charset="0"/>
                <a:cs typeface="Verdana" panose="020B0604030504040204" pitchFamily="34" charset="0"/>
              </a:rPr>
              <a:t>System was developed with usability at the core of the design focusing, yet offering the following strengths:-</a:t>
            </a:r>
          </a:p>
          <a:p>
            <a:pPr marL="285750" indent="-285750" algn="jus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System all inclusive (HR, Payroll, performance management, </a:t>
            </a:r>
            <a:r>
              <a:rPr lang="en-US" dirty="0" smtClean="0">
                <a:latin typeface="Verdana" panose="020B0604030504040204" pitchFamily="34" charset="0"/>
                <a:ea typeface="Verdana" panose="020B0604030504040204" pitchFamily="34" charset="0"/>
                <a:cs typeface="Verdana" panose="020B0604030504040204" pitchFamily="34" charset="0"/>
              </a:rPr>
              <a:t>….)</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Secure due the sensitivity of the data transmitted across the system.</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The flexibility to integrate with the attendance system over online or offline </a:t>
            </a:r>
            <a:r>
              <a:rPr lang="en-US" dirty="0" smtClean="0">
                <a:latin typeface="Verdana" panose="020B0604030504040204" pitchFamily="34" charset="0"/>
                <a:ea typeface="Verdana" panose="020B0604030504040204" pitchFamily="34" charset="0"/>
                <a:cs typeface="Verdana" panose="020B0604030504040204" pitchFamily="34" charset="0"/>
              </a:rPr>
              <a:t>modes</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Up-to-date with the Jordanian labor laws, social security department and </a:t>
            </a:r>
            <a:r>
              <a:rPr lang="en-US" dirty="0" smtClean="0">
                <a:latin typeface="Verdana" panose="020B0604030504040204" pitchFamily="34" charset="0"/>
                <a:ea typeface="Verdana" panose="020B0604030504040204" pitchFamily="34" charset="0"/>
                <a:cs typeface="Verdana" panose="020B0604030504040204" pitchFamily="34" charset="0"/>
              </a:rPr>
              <a:t>taxation</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Flexible and Customizable according to our clients business needs.</a:t>
            </a:r>
          </a:p>
          <a:p>
            <a:pPr marL="285750" indent="-285750" algn="jus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Scalability and </a:t>
            </a:r>
            <a:r>
              <a:rPr lang="en-US" dirty="0" smtClean="0">
                <a:latin typeface="Verdana" panose="020B0604030504040204" pitchFamily="34" charset="0"/>
                <a:ea typeface="Verdana" panose="020B0604030504040204" pitchFamily="34" charset="0"/>
                <a:cs typeface="Verdana" panose="020B0604030504040204" pitchFamily="34" charset="0"/>
              </a:rPr>
              <a:t>reliability</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64906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solidFill>
                  <a:schemeClr val="bg1"/>
                </a:solidFill>
              </a:rPr>
              <a:t>Estarta Solutions</a:t>
            </a:r>
            <a:endParaRPr lang="en-US">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20</a:t>
            </a:fld>
            <a:endParaRPr lang="en-US" dirty="0">
              <a:solidFill>
                <a:schemeClr val="bg1"/>
              </a:solidFill>
            </a:endParaRPr>
          </a:p>
        </p:txBody>
      </p:sp>
      <p:sp>
        <p:nvSpPr>
          <p:cNvPr id="5" name="Title 1"/>
          <p:cNvSpPr txBox="1">
            <a:spLocks/>
          </p:cNvSpPr>
          <p:nvPr/>
        </p:nvSpPr>
        <p:spPr>
          <a:xfrm>
            <a:off x="2280620" y="266651"/>
            <a:ext cx="6347013" cy="420183"/>
          </a:xfrm>
          <a:prstGeom prst="rect">
            <a:avLst/>
          </a:prstGeom>
        </p:spPr>
        <p:txBody>
          <a:bodyPr>
            <a:noAutofit/>
          </a:bodyPr>
          <a:lstStyle>
            <a:defPPr>
              <a:defRPr lang="en-US"/>
            </a:defPPr>
            <a:lvl1pPr>
              <a:lnSpc>
                <a:spcPct val="90000"/>
              </a:lnSpc>
              <a:spcBef>
                <a:spcPct val="0"/>
              </a:spcBef>
              <a:buNone/>
              <a:defRPr sz="3600" b="1">
                <a:solidFill>
                  <a:srgbClr val="FF0000"/>
                </a:solidFill>
                <a:latin typeface="+mj-lt"/>
                <a:ea typeface="+mj-ea"/>
                <a:cs typeface="+mj-cs"/>
              </a:defRPr>
            </a:lvl1pPr>
          </a:lstStyle>
          <a:p>
            <a:r>
              <a:rPr lang="en-US" dirty="0"/>
              <a:t>Payroll and Finance </a:t>
            </a:r>
          </a:p>
        </p:txBody>
      </p:sp>
      <p:pic>
        <p:nvPicPr>
          <p:cNvPr id="6" name="Picture 5"/>
          <p:cNvPicPr>
            <a:picLocks noChangeAspect="1"/>
          </p:cNvPicPr>
          <p:nvPr/>
        </p:nvPicPr>
        <p:blipFill>
          <a:blip r:embed="rId2"/>
          <a:stretch>
            <a:fillRect/>
          </a:stretch>
        </p:blipFill>
        <p:spPr>
          <a:xfrm>
            <a:off x="1781175" y="3012428"/>
            <a:ext cx="5581650" cy="2524125"/>
          </a:xfrm>
          <a:prstGeom prst="rect">
            <a:avLst/>
          </a:prstGeom>
        </p:spPr>
      </p:pic>
      <p:sp>
        <p:nvSpPr>
          <p:cNvPr id="7" name="Rectangle 6"/>
          <p:cNvSpPr/>
          <p:nvPr/>
        </p:nvSpPr>
        <p:spPr>
          <a:xfrm>
            <a:off x="201706" y="1284412"/>
            <a:ext cx="8619565" cy="1130438"/>
          </a:xfrm>
          <a:prstGeom prst="rect">
            <a:avLst/>
          </a:prstGeom>
        </p:spPr>
        <p:txBody>
          <a:bodyPr wrap="square">
            <a:spAutoFit/>
          </a:bodyPr>
          <a:lstStyle/>
          <a:p>
            <a:pPr algn="just">
              <a:lnSpc>
                <a:spcPct val="130000"/>
              </a:lnSpc>
              <a:spcBef>
                <a:spcPts val="600"/>
              </a:spcBef>
            </a:pPr>
            <a:r>
              <a:rPr lang="en-US" dirty="0">
                <a:latin typeface="Verdana" panose="020B0604030504040204" pitchFamily="34" charset="0"/>
                <a:ea typeface="Times New Roman" panose="02020603050405020304" pitchFamily="18" charset="0"/>
                <a:cs typeface="Arial" panose="020B0604020202020204" pitchFamily="34" charset="0"/>
              </a:rPr>
              <a:t>Calculate </a:t>
            </a:r>
            <a:r>
              <a:rPr lang="en-US" dirty="0" smtClean="0">
                <a:latin typeface="Verdana" panose="020B0604030504040204" pitchFamily="34" charset="0"/>
                <a:ea typeface="Times New Roman" panose="02020603050405020304" pitchFamily="18" charset="0"/>
                <a:cs typeface="Arial" panose="020B0604020202020204" pitchFamily="34" charset="0"/>
              </a:rPr>
              <a:t>salary: is </a:t>
            </a:r>
            <a:r>
              <a:rPr lang="en-US" dirty="0">
                <a:latin typeface="Verdana" panose="020B0604030504040204" pitchFamily="34" charset="0"/>
                <a:ea typeface="Times New Roman" panose="02020603050405020304" pitchFamily="18" charset="0"/>
                <a:cs typeface="Arial" panose="020B0604020202020204" pitchFamily="34" charset="0"/>
              </a:rPr>
              <a:t>where </a:t>
            </a:r>
            <a:r>
              <a:rPr lang="en-US" dirty="0" smtClean="0">
                <a:latin typeface="Verdana" panose="020B0604030504040204" pitchFamily="34" charset="0"/>
                <a:ea typeface="Times New Roman" panose="02020603050405020304" pitchFamily="18" charset="0"/>
                <a:cs typeface="Arial" panose="020B0604020202020204" pitchFamily="34" charset="0"/>
              </a:rPr>
              <a:t>the responsible user </a:t>
            </a:r>
            <a:r>
              <a:rPr lang="en-US" dirty="0">
                <a:latin typeface="Verdana" panose="020B0604030504040204" pitchFamily="34" charset="0"/>
                <a:ea typeface="Times New Roman" panose="02020603050405020304" pitchFamily="18" charset="0"/>
                <a:cs typeface="Arial" panose="020B0604020202020204" pitchFamily="34" charset="0"/>
              </a:rPr>
              <a:t>can </a:t>
            </a:r>
            <a:r>
              <a:rPr lang="en-US" dirty="0" smtClean="0">
                <a:latin typeface="Verdana" panose="020B0604030504040204" pitchFamily="34" charset="0"/>
                <a:ea typeface="Times New Roman" panose="02020603050405020304" pitchFamily="18" charset="0"/>
                <a:cs typeface="Arial" panose="020B0604020202020204" pitchFamily="34" charset="0"/>
              </a:rPr>
              <a:t>calculate the </a:t>
            </a:r>
            <a:r>
              <a:rPr lang="en-US" dirty="0">
                <a:latin typeface="Verdana" panose="020B0604030504040204" pitchFamily="34" charset="0"/>
                <a:ea typeface="Times New Roman" panose="02020603050405020304" pitchFamily="18" charset="0"/>
                <a:cs typeface="Arial" panose="020B0604020202020204" pitchFamily="34" charset="0"/>
              </a:rPr>
              <a:t>salary for </a:t>
            </a:r>
            <a:r>
              <a:rPr lang="en-US" dirty="0" smtClean="0">
                <a:latin typeface="Verdana" panose="020B0604030504040204" pitchFamily="34" charset="0"/>
                <a:ea typeface="Times New Roman" panose="02020603050405020304" pitchFamily="18" charset="0"/>
                <a:cs typeface="Arial" panose="020B0604020202020204" pitchFamily="34" charset="0"/>
              </a:rPr>
              <a:t>a specific month </a:t>
            </a:r>
            <a:r>
              <a:rPr lang="en-US" dirty="0">
                <a:latin typeface="Verdana" panose="020B0604030504040204" pitchFamily="34" charset="0"/>
                <a:ea typeface="Times New Roman" panose="02020603050405020304" pitchFamily="18" charset="0"/>
                <a:cs typeface="Arial" panose="020B0604020202020204" pitchFamily="34" charset="0"/>
              </a:rPr>
              <a:t>by entering the name of this calculation, its description, </a:t>
            </a:r>
            <a:r>
              <a:rPr lang="en-US" dirty="0" smtClean="0">
                <a:latin typeface="Verdana" panose="020B0604030504040204" pitchFamily="34" charset="0"/>
                <a:ea typeface="Times New Roman" panose="02020603050405020304" pitchFamily="18" charset="0"/>
                <a:cs typeface="Arial" panose="020B0604020202020204" pitchFamily="34" charset="0"/>
              </a:rPr>
              <a:t>the start, and end dates of </a:t>
            </a:r>
            <a:r>
              <a:rPr lang="en-US" dirty="0">
                <a:latin typeface="Verdana" panose="020B0604030504040204" pitchFamily="34" charset="0"/>
                <a:ea typeface="Times New Roman" panose="02020603050405020304" pitchFamily="18" charset="0"/>
                <a:cs typeface="Arial" panose="020B0604020202020204" pitchFamily="34" charset="0"/>
              </a:rPr>
              <a:t>the </a:t>
            </a:r>
            <a:r>
              <a:rPr lang="en-US" dirty="0" smtClean="0">
                <a:latin typeface="Verdana" panose="020B0604030504040204" pitchFamily="34" charset="0"/>
                <a:ea typeface="Times New Roman" panose="02020603050405020304" pitchFamily="18" charset="0"/>
                <a:cs typeface="Arial" panose="020B0604020202020204" pitchFamily="34" charset="0"/>
              </a:rPr>
              <a:t>salary</a:t>
            </a:r>
            <a:endParaRPr lang="en-US" dirty="0">
              <a:effectLst/>
              <a:latin typeface="Verdana" panose="020B060403050404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8515350" y="6222516"/>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1605494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Estarta</a:t>
            </a:r>
            <a:r>
              <a:rPr lang="en-US" dirty="0" smtClean="0"/>
              <a:t> </a:t>
            </a:r>
            <a:r>
              <a:rPr lang="en-US" dirty="0" smtClean="0">
                <a:solidFill>
                  <a:schemeClr val="bg1"/>
                </a:solidFill>
              </a:rPr>
              <a:t>Solutions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21</a:t>
            </a:fld>
            <a:endParaRPr lang="en-US" dirty="0">
              <a:solidFill>
                <a:schemeClr val="bg1"/>
              </a:solidFill>
            </a:endParaRPr>
          </a:p>
        </p:txBody>
      </p:sp>
      <p:sp>
        <p:nvSpPr>
          <p:cNvPr id="5" name="Title 1"/>
          <p:cNvSpPr txBox="1">
            <a:spLocks/>
          </p:cNvSpPr>
          <p:nvPr/>
        </p:nvSpPr>
        <p:spPr>
          <a:xfrm>
            <a:off x="2280620" y="266651"/>
            <a:ext cx="6347013" cy="420183"/>
          </a:xfrm>
          <a:prstGeom prst="rect">
            <a:avLst/>
          </a:prstGeom>
        </p:spPr>
        <p:txBody>
          <a:bodyPr>
            <a:noAutofit/>
          </a:bodyPr>
          <a:lstStyle>
            <a:defPPr>
              <a:defRPr lang="en-US"/>
            </a:defPPr>
            <a:lvl1pPr>
              <a:lnSpc>
                <a:spcPct val="90000"/>
              </a:lnSpc>
              <a:spcBef>
                <a:spcPct val="0"/>
              </a:spcBef>
              <a:buNone/>
              <a:defRPr sz="3600" b="1">
                <a:solidFill>
                  <a:srgbClr val="FF0000"/>
                </a:solidFill>
                <a:latin typeface="+mj-lt"/>
                <a:ea typeface="+mj-ea"/>
                <a:cs typeface="+mj-cs"/>
              </a:defRPr>
            </a:lvl1pPr>
          </a:lstStyle>
          <a:p>
            <a:r>
              <a:rPr lang="en-US" dirty="0"/>
              <a:t>Payroll and Finance </a:t>
            </a:r>
          </a:p>
        </p:txBody>
      </p:sp>
      <p:sp>
        <p:nvSpPr>
          <p:cNvPr id="6" name="Rectangle 5"/>
          <p:cNvSpPr/>
          <p:nvPr/>
        </p:nvSpPr>
        <p:spPr>
          <a:xfrm>
            <a:off x="48577" y="1123712"/>
            <a:ext cx="8902239" cy="1172629"/>
          </a:xfrm>
          <a:prstGeom prst="rect">
            <a:avLst/>
          </a:prstGeom>
        </p:spPr>
        <p:txBody>
          <a:bodyPr wrap="square">
            <a:spAutoFit/>
          </a:bodyPr>
          <a:lstStyle/>
          <a:p>
            <a:pPr algn="just">
              <a:lnSpc>
                <a:spcPct val="130000"/>
              </a:lnSpc>
              <a:spcBef>
                <a:spcPts val="600"/>
              </a:spcBef>
            </a:pPr>
            <a:r>
              <a:rPr lang="en-US" dirty="0">
                <a:latin typeface="Verdana" panose="020B0604030504040204" pitchFamily="34" charset="0"/>
                <a:ea typeface="Times New Roman" panose="02020603050405020304" pitchFamily="18" charset="0"/>
                <a:cs typeface="Arial" panose="020B0604020202020204" pitchFamily="34" charset="0"/>
              </a:rPr>
              <a:t>Salary </a:t>
            </a:r>
            <a:r>
              <a:rPr lang="en-US" dirty="0" smtClean="0">
                <a:latin typeface="Verdana" panose="020B0604030504040204" pitchFamily="34" charset="0"/>
                <a:ea typeface="Times New Roman" panose="02020603050405020304" pitchFamily="18" charset="0"/>
                <a:cs typeface="Arial" panose="020B0604020202020204" pitchFamily="34" charset="0"/>
              </a:rPr>
              <a:t>List: is </a:t>
            </a:r>
            <a:r>
              <a:rPr lang="en-US" dirty="0">
                <a:latin typeface="Verdana" panose="020B0604030504040204" pitchFamily="34" charset="0"/>
                <a:ea typeface="Times New Roman" panose="02020603050405020304" pitchFamily="18" charset="0"/>
                <a:cs typeface="Arial" panose="020B0604020202020204" pitchFamily="34" charset="0"/>
              </a:rPr>
              <a:t>where you can view all salaries, view their statuses, approve or reject </a:t>
            </a:r>
            <a:r>
              <a:rPr lang="en-US" dirty="0" smtClean="0">
                <a:latin typeface="Verdana" panose="020B0604030504040204" pitchFamily="34" charset="0"/>
                <a:ea typeface="Times New Roman" panose="02020603050405020304" pitchFamily="18" charset="0"/>
                <a:cs typeface="Arial" panose="020B0604020202020204" pitchFamily="34" charset="0"/>
              </a:rPr>
              <a:t>salaries </a:t>
            </a:r>
            <a:r>
              <a:rPr lang="en-US" dirty="0">
                <a:latin typeface="Verdana" panose="020B0604030504040204" pitchFamily="34" charset="0"/>
                <a:ea typeface="Times New Roman" panose="02020603050405020304" pitchFamily="18" charset="0"/>
                <a:cs typeface="Arial" panose="020B0604020202020204" pitchFamily="34" charset="0"/>
              </a:rPr>
              <a:t>and delete </a:t>
            </a:r>
            <a:r>
              <a:rPr lang="en-US" dirty="0" smtClean="0">
                <a:latin typeface="Verdana" panose="020B0604030504040204" pitchFamily="34" charset="0"/>
                <a:ea typeface="Times New Roman" panose="02020603050405020304" pitchFamily="18" charset="0"/>
                <a:cs typeface="Arial" panose="020B0604020202020204" pitchFamily="34" charset="0"/>
              </a:rPr>
              <a:t>a salary (only if the salary was in the Draft status).</a:t>
            </a:r>
            <a:endParaRPr lang="en-US" dirty="0">
              <a:effectLst/>
              <a:latin typeface="Verdana" panose="020B060403050404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48577" y="2334827"/>
            <a:ext cx="9095423" cy="3887689"/>
          </a:xfrm>
          <a:prstGeom prst="rect">
            <a:avLst/>
          </a:prstGeom>
        </p:spPr>
      </p:pic>
      <p:sp>
        <p:nvSpPr>
          <p:cNvPr id="8" name="TextBox 7"/>
          <p:cNvSpPr txBox="1"/>
          <p:nvPr/>
        </p:nvSpPr>
        <p:spPr>
          <a:xfrm>
            <a:off x="8529955" y="6222516"/>
            <a:ext cx="574196" cy="338554"/>
          </a:xfrm>
          <a:prstGeom prst="rect">
            <a:avLst/>
          </a:prstGeom>
          <a:noFill/>
        </p:spPr>
        <p:txBody>
          <a:bodyPr wrap="none" rtlCol="0">
            <a:spAutoFit/>
          </a:bodyPr>
          <a:lstStyle/>
          <a:p>
            <a:r>
              <a:rPr lang="en-US" sz="1600" dirty="0" smtClean="0">
                <a:hlinkClick r:id="rId5" action="ppaction://hlinksldjump"/>
              </a:rPr>
              <a:t>Back</a:t>
            </a:r>
            <a:endParaRPr lang="en-US" sz="1600" dirty="0"/>
          </a:p>
        </p:txBody>
      </p:sp>
    </p:spTree>
    <p:extLst>
      <p:ext uri="{BB962C8B-B14F-4D97-AF65-F5344CB8AC3E}">
        <p14:creationId xmlns:p14="http://schemas.microsoft.com/office/powerpoint/2010/main" val="38346297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620" y="266651"/>
            <a:ext cx="6347013" cy="420183"/>
          </a:xfrm>
        </p:spPr>
        <p:txBody>
          <a:bodyPr>
            <a:noAutofit/>
          </a:bodyPr>
          <a:lstStyle/>
          <a:p>
            <a:r>
              <a:rPr lang="en-US" dirty="0"/>
              <a:t>IT and </a:t>
            </a:r>
            <a:r>
              <a:rPr lang="en-US" dirty="0" smtClean="0"/>
              <a:t>Inventory </a:t>
            </a:r>
            <a:endParaRPr lang="en-US" dirty="0"/>
          </a:p>
        </p:txBody>
      </p:sp>
      <p:sp>
        <p:nvSpPr>
          <p:cNvPr id="6" name="TextBox 5"/>
          <p:cNvSpPr txBox="1"/>
          <p:nvPr/>
        </p:nvSpPr>
        <p:spPr>
          <a:xfrm>
            <a:off x="97491" y="1113485"/>
            <a:ext cx="8814689" cy="3651128"/>
          </a:xfrm>
          <a:prstGeom prst="rect">
            <a:avLst/>
          </a:prstGeom>
          <a:noFill/>
        </p:spPr>
        <p:txBody>
          <a:bodyPr wrap="square" rtlCol="0">
            <a:spAutoFit/>
          </a:bodyPr>
          <a:lstStyle/>
          <a:p>
            <a:pPr algn="just">
              <a:lnSpc>
                <a:spcPct val="130000"/>
              </a:lnSpc>
            </a:pPr>
            <a:r>
              <a:rPr lang="en-US" dirty="0" smtClean="0">
                <a:latin typeface="Verdana" panose="020B0604030504040204" pitchFamily="34" charset="0"/>
                <a:ea typeface="Verdana" panose="020B0604030504040204" pitchFamily="34" charset="0"/>
                <a:cs typeface="Verdana" panose="020B0604030504040204" pitchFamily="34" charset="0"/>
              </a:rPr>
              <a:t>Inventory module: where the </a:t>
            </a:r>
            <a:r>
              <a:rPr lang="en-US" dirty="0">
                <a:latin typeface="Verdana" panose="020B0604030504040204" pitchFamily="34" charset="0"/>
                <a:ea typeface="Verdana" panose="020B0604030504040204" pitchFamily="34" charset="0"/>
                <a:cs typeface="Verdana" panose="020B0604030504040204" pitchFamily="34" charset="0"/>
              </a:rPr>
              <a:t>responsible </a:t>
            </a:r>
            <a:r>
              <a:rPr lang="en-US" dirty="0" smtClean="0">
                <a:latin typeface="Verdana" panose="020B0604030504040204" pitchFamily="34" charset="0"/>
                <a:ea typeface="Verdana" panose="020B0604030504040204" pitchFamily="34" charset="0"/>
                <a:cs typeface="Verdana" panose="020B0604030504040204" pitchFamily="34" charset="0"/>
              </a:rPr>
              <a:t>user organizes </a:t>
            </a:r>
            <a:r>
              <a:rPr lang="en-US" dirty="0">
                <a:latin typeface="Verdana" panose="020B0604030504040204" pitchFamily="34" charset="0"/>
                <a:ea typeface="Verdana" panose="020B0604030504040204" pitchFamily="34" charset="0"/>
                <a:cs typeface="Verdana" panose="020B0604030504040204" pitchFamily="34" charset="0"/>
              </a:rPr>
              <a:t>all the tasks </a:t>
            </a:r>
            <a:r>
              <a:rPr lang="en-US" dirty="0" smtClean="0">
                <a:latin typeface="Verdana" panose="020B0604030504040204" pitchFamily="34" charset="0"/>
                <a:ea typeface="Verdana" panose="020B0604030504040204" pitchFamily="34" charset="0"/>
                <a:cs typeface="Verdana" panose="020B0604030504040204" pitchFamily="34" charset="0"/>
              </a:rPr>
              <a:t>related to each employee items, devices and machines, views the history of inventory items and manages the different types </a:t>
            </a:r>
            <a:r>
              <a:rPr lang="en-US" dirty="0">
                <a:latin typeface="Verdana" panose="020B0604030504040204" pitchFamily="34" charset="0"/>
                <a:ea typeface="Verdana" panose="020B0604030504040204" pitchFamily="34" charset="0"/>
                <a:cs typeface="Verdana" panose="020B0604030504040204" pitchFamily="34" charset="0"/>
              </a:rPr>
              <a:t>of each inventory item and </a:t>
            </a:r>
            <a:r>
              <a:rPr lang="en-US" dirty="0" smtClean="0">
                <a:latin typeface="Verdana" panose="020B0604030504040204" pitchFamily="34" charset="0"/>
                <a:ea typeface="Verdana" panose="020B0604030504040204" pitchFamily="34" charset="0"/>
                <a:cs typeface="Verdana" panose="020B0604030504040204" pitchFamily="34" charset="0"/>
              </a:rPr>
              <a:t>items </a:t>
            </a:r>
            <a:r>
              <a:rPr lang="en-US" dirty="0">
                <a:latin typeface="Verdana" panose="020B0604030504040204" pitchFamily="34" charset="0"/>
                <a:ea typeface="Verdana" panose="020B0604030504040204" pitchFamily="34" charset="0"/>
                <a:cs typeface="Verdana" panose="020B0604030504040204" pitchFamily="34" charset="0"/>
              </a:rPr>
              <a:t>management</a:t>
            </a:r>
            <a:r>
              <a:rPr lang="en-US" dirty="0" smtClean="0">
                <a:latin typeface="Verdana" panose="020B0604030504040204" pitchFamily="34" charset="0"/>
                <a:ea typeface="Verdana" panose="020B0604030504040204" pitchFamily="34" charset="0"/>
                <a:cs typeface="Verdana" panose="020B0604030504040204" pitchFamily="34" charset="0"/>
              </a:rPr>
              <a:t>.</a:t>
            </a:r>
          </a:p>
          <a:p>
            <a:pPr algn="just">
              <a:lnSpc>
                <a:spcPct val="130000"/>
              </a:lnSpc>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algn="just">
              <a:lnSpc>
                <a:spcPct val="130000"/>
              </a:lnSpc>
            </a:pPr>
            <a:r>
              <a:rPr lang="en-US" dirty="0" smtClean="0">
                <a:latin typeface="Verdana" panose="020B0604030504040204" pitchFamily="34" charset="0"/>
                <a:ea typeface="Verdana" panose="020B0604030504040204" pitchFamily="34" charset="0"/>
                <a:cs typeface="Verdana" panose="020B0604030504040204" pitchFamily="34" charset="0"/>
              </a:rPr>
              <a:t>Following </a:t>
            </a:r>
            <a:r>
              <a:rPr lang="en-US" dirty="0">
                <a:latin typeface="Verdana" panose="020B0604030504040204" pitchFamily="34" charset="0"/>
                <a:ea typeface="Verdana" panose="020B0604030504040204" pitchFamily="34" charset="0"/>
                <a:cs typeface="Verdana" panose="020B0604030504040204" pitchFamily="34" charset="0"/>
              </a:rPr>
              <a:t>are the main functionalities </a:t>
            </a:r>
            <a:r>
              <a:rPr lang="en-US" dirty="0" smtClean="0">
                <a:latin typeface="Verdana" panose="020B0604030504040204" pitchFamily="34" charset="0"/>
                <a:ea typeface="Verdana" panose="020B0604030504040204" pitchFamily="34" charset="0"/>
                <a:cs typeface="Verdana" panose="020B0604030504040204" pitchFamily="34" charset="0"/>
              </a:rPr>
              <a:t>offered by the IT and inventory module:</a:t>
            </a:r>
          </a:p>
          <a:p>
            <a:pPr marL="285750" lvl="0" indent="-285750" algn="just">
              <a:lnSpc>
                <a:spcPct val="13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Employees inventory management </a:t>
            </a:r>
          </a:p>
          <a:p>
            <a:pPr marL="285750" lvl="0" indent="-285750" algn="just">
              <a:lnSpc>
                <a:spcPct val="13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Inventory items management </a:t>
            </a:r>
          </a:p>
          <a:p>
            <a:pPr marL="285750" lvl="0" indent="-285750" algn="just">
              <a:lnSpc>
                <a:spcPct val="13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Inventory items types management </a:t>
            </a:r>
          </a:p>
        </p:txBody>
      </p:sp>
      <p:sp>
        <p:nvSpPr>
          <p:cNvPr id="4" name="TextBox 3"/>
          <p:cNvSpPr txBox="1"/>
          <p:nvPr/>
        </p:nvSpPr>
        <p:spPr>
          <a:xfrm>
            <a:off x="8542834" y="6240122"/>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1382474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Estarta Solutions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23</a:t>
            </a:fld>
            <a:endParaRPr lang="en-US">
              <a:solidFill>
                <a:schemeClr val="bg1"/>
              </a:solidFill>
            </a:endParaRPr>
          </a:p>
        </p:txBody>
      </p:sp>
      <p:sp>
        <p:nvSpPr>
          <p:cNvPr id="5" name="Title 1"/>
          <p:cNvSpPr txBox="1">
            <a:spLocks/>
          </p:cNvSpPr>
          <p:nvPr/>
        </p:nvSpPr>
        <p:spPr>
          <a:xfrm>
            <a:off x="2163653" y="266651"/>
            <a:ext cx="6554134" cy="420183"/>
          </a:xfrm>
          <a:prstGeom prst="rect">
            <a:avLst/>
          </a:prstGeom>
        </p:spPr>
        <p:txBody>
          <a:bodyPr>
            <a:noAutofit/>
          </a:bodyPr>
          <a:lstStyle>
            <a:lvl1pPr>
              <a:lnSpc>
                <a:spcPct val="90000"/>
              </a:lnSpc>
              <a:spcBef>
                <a:spcPct val="0"/>
              </a:spcBef>
              <a:buNone/>
              <a:defRPr sz="3600" b="1">
                <a:solidFill>
                  <a:srgbClr val="FF0000"/>
                </a:solidFill>
                <a:latin typeface="+mj-lt"/>
                <a:ea typeface="+mj-ea"/>
                <a:cs typeface="+mj-cs"/>
              </a:defRPr>
            </a:lvl1pPr>
          </a:lstStyle>
          <a:p>
            <a:r>
              <a:rPr lang="en-US" dirty="0" smtClean="0"/>
              <a:t>IT and Inventory </a:t>
            </a:r>
            <a:endParaRPr lang="en-US" dirty="0"/>
          </a:p>
        </p:txBody>
      </p:sp>
      <p:sp>
        <p:nvSpPr>
          <p:cNvPr id="6" name="TextBox 5"/>
          <p:cNvSpPr txBox="1"/>
          <p:nvPr/>
        </p:nvSpPr>
        <p:spPr>
          <a:xfrm>
            <a:off x="40341" y="1005909"/>
            <a:ext cx="9046509" cy="1490536"/>
          </a:xfrm>
          <a:prstGeom prst="rect">
            <a:avLst/>
          </a:prstGeom>
        </p:spPr>
        <p:txBody>
          <a:bodyPr wrap="square">
            <a:spAutoFit/>
          </a:bodyPr>
          <a:lstStyle>
            <a:defPPr>
              <a:defRPr lang="en-US"/>
            </a:defPPr>
            <a:lvl1pPr algn="just">
              <a:lnSpc>
                <a:spcPct val="130000"/>
              </a:lnSpc>
              <a:spcBef>
                <a:spcPts val="600"/>
              </a:spcBef>
              <a:defRPr>
                <a:latin typeface="Verdana" panose="020B0604030504040204" pitchFamily="34" charset="0"/>
                <a:ea typeface="Times New Roman" panose="02020603050405020304" pitchFamily="18" charset="0"/>
                <a:cs typeface="Arial" panose="020B0604020202020204" pitchFamily="34" charset="0"/>
              </a:defRPr>
            </a:lvl1pPr>
          </a:lstStyle>
          <a:p>
            <a:r>
              <a:rPr lang="en-US" dirty="0"/>
              <a:t>Employees inventory management </a:t>
            </a:r>
            <a:r>
              <a:rPr lang="en-US" dirty="0" smtClean="0"/>
              <a:t>module: </a:t>
            </a:r>
            <a:r>
              <a:rPr lang="en-US" dirty="0"/>
              <a:t>is where the responsible user assigns inventory items to each employee, specifying </a:t>
            </a:r>
            <a:r>
              <a:rPr lang="en-US" dirty="0" smtClean="0"/>
              <a:t>the type</a:t>
            </a:r>
            <a:r>
              <a:rPr lang="en-US" dirty="0"/>
              <a:t>, device code, </a:t>
            </a:r>
            <a:r>
              <a:rPr lang="en-US" dirty="0" smtClean="0"/>
              <a:t>start </a:t>
            </a:r>
            <a:r>
              <a:rPr lang="en-US" dirty="0"/>
              <a:t>date and </a:t>
            </a:r>
            <a:r>
              <a:rPr lang="en-US" dirty="0" smtClean="0"/>
              <a:t>notes, in addition to viewing </a:t>
            </a:r>
            <a:r>
              <a:rPr lang="en-US" dirty="0"/>
              <a:t>the items history of each employee and the </a:t>
            </a:r>
            <a:r>
              <a:rPr lang="en-US" dirty="0" smtClean="0"/>
              <a:t>action taken on </a:t>
            </a:r>
            <a:r>
              <a:rPr lang="en-US" dirty="0"/>
              <a:t>each item.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91" y="2496446"/>
            <a:ext cx="7639524" cy="4062346"/>
          </a:xfrm>
          <a:prstGeom prst="rect">
            <a:avLst/>
          </a:prstGeom>
        </p:spPr>
      </p:pic>
      <p:sp>
        <p:nvSpPr>
          <p:cNvPr id="8" name="TextBox 7"/>
          <p:cNvSpPr txBox="1"/>
          <p:nvPr/>
        </p:nvSpPr>
        <p:spPr>
          <a:xfrm>
            <a:off x="8512654" y="6220237"/>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3427756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solidFill>
                  <a:schemeClr val="bg1"/>
                </a:solidFill>
              </a:rPr>
              <a:t>Estarta Solutions</a:t>
            </a:r>
            <a:endParaRPr lang="en-US">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24</a:t>
            </a:fld>
            <a:endParaRPr lang="en-US" dirty="0">
              <a:solidFill>
                <a:schemeClr val="bg1"/>
              </a:solidFill>
            </a:endParaRPr>
          </a:p>
        </p:txBody>
      </p:sp>
      <p:sp>
        <p:nvSpPr>
          <p:cNvPr id="5" name="Rectangle 4"/>
          <p:cNvSpPr/>
          <p:nvPr/>
        </p:nvSpPr>
        <p:spPr>
          <a:xfrm>
            <a:off x="2244481" y="230678"/>
            <a:ext cx="5742854" cy="590931"/>
          </a:xfrm>
          <a:prstGeom prst="rect">
            <a:avLst/>
          </a:prstGeom>
        </p:spPr>
        <p:txBody>
          <a:bodyPr>
            <a:noAutofit/>
          </a:bodyPr>
          <a:lstStyle/>
          <a:p>
            <a:pPr>
              <a:lnSpc>
                <a:spcPct val="90000"/>
              </a:lnSpc>
              <a:spcBef>
                <a:spcPct val="0"/>
              </a:spcBef>
            </a:pPr>
            <a:r>
              <a:rPr lang="en-US" sz="3600" b="1" dirty="0" smtClean="0">
                <a:solidFill>
                  <a:srgbClr val="FF0000"/>
                </a:solidFill>
                <a:latin typeface="+mj-lt"/>
                <a:ea typeface="+mj-ea"/>
                <a:cs typeface="+mj-cs"/>
              </a:rPr>
              <a:t>IT and Inventory</a:t>
            </a:r>
            <a:endParaRPr lang="en-US" sz="3600" b="1" dirty="0">
              <a:solidFill>
                <a:srgbClr val="FF0000"/>
              </a:solidFill>
              <a:latin typeface="+mj-lt"/>
              <a:ea typeface="+mj-ea"/>
              <a:cs typeface="+mj-cs"/>
            </a:endParaRPr>
          </a:p>
        </p:txBody>
      </p:sp>
      <p:sp>
        <p:nvSpPr>
          <p:cNvPr id="6" name="TextBox 5"/>
          <p:cNvSpPr txBox="1"/>
          <p:nvPr/>
        </p:nvSpPr>
        <p:spPr>
          <a:xfrm>
            <a:off x="131298" y="1019356"/>
            <a:ext cx="8814689" cy="1850635"/>
          </a:xfrm>
          <a:prstGeom prst="rect">
            <a:avLst/>
          </a:prstGeom>
        </p:spPr>
        <p:txBody>
          <a:bodyPr wrap="square">
            <a:spAutoFit/>
          </a:bodyPr>
          <a:lstStyle>
            <a:defPPr>
              <a:defRPr lang="en-US"/>
            </a:defPPr>
            <a:lvl1pPr algn="just">
              <a:lnSpc>
                <a:spcPct val="130000"/>
              </a:lnSpc>
              <a:spcBef>
                <a:spcPts val="600"/>
              </a:spcBef>
              <a:defRPr sz="1700">
                <a:latin typeface="Verdana" panose="020B0604030504040204" pitchFamily="34" charset="0"/>
                <a:ea typeface="Times New Roman" panose="02020603050405020304" pitchFamily="18" charset="0"/>
                <a:cs typeface="Arial" panose="020B0604020202020204" pitchFamily="34" charset="0"/>
              </a:defRPr>
            </a:lvl1pPr>
          </a:lstStyle>
          <a:p>
            <a:r>
              <a:rPr lang="en-US" sz="1800" dirty="0" smtClean="0"/>
              <a:t>The inventory </a:t>
            </a:r>
            <a:r>
              <a:rPr lang="en-US" sz="1800" dirty="0"/>
              <a:t>items management </a:t>
            </a:r>
            <a:r>
              <a:rPr lang="en-US" sz="1800" dirty="0" smtClean="0"/>
              <a:t>section: </a:t>
            </a:r>
            <a:r>
              <a:rPr lang="en-US" sz="1800" dirty="0"/>
              <a:t>is where the responsible user manages </a:t>
            </a:r>
            <a:r>
              <a:rPr lang="en-US" sz="1800" dirty="0" smtClean="0"/>
              <a:t>all </a:t>
            </a:r>
            <a:r>
              <a:rPr lang="en-US" sz="1800" dirty="0"/>
              <a:t>inventory items </a:t>
            </a:r>
            <a:r>
              <a:rPr lang="en-US" sz="1800" dirty="0" smtClean="0"/>
              <a:t>by </a:t>
            </a:r>
            <a:r>
              <a:rPr lang="en-US" sz="1800" dirty="0"/>
              <a:t>adding new items to the list, editing an item information and viewing its </a:t>
            </a:r>
            <a:r>
              <a:rPr lang="en-US" sz="1800" dirty="0" smtClean="0"/>
              <a:t>history, in addition to the </a:t>
            </a:r>
            <a:r>
              <a:rPr lang="en-US" sz="1800" dirty="0"/>
              <a:t>ability to search </a:t>
            </a:r>
            <a:r>
              <a:rPr lang="en-US" sz="1800" dirty="0" smtClean="0"/>
              <a:t>a </a:t>
            </a:r>
            <a:r>
              <a:rPr lang="en-US" sz="1800" dirty="0"/>
              <a:t>specific item by its type, model, brand and </a:t>
            </a:r>
            <a:r>
              <a:rPr lang="en-US" sz="1800" dirty="0" smtClean="0"/>
              <a:t>code, as well as, export </a:t>
            </a:r>
            <a:r>
              <a:rPr lang="en-US" sz="1800" dirty="0"/>
              <a:t>the list to an excel sheet.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453" y="2869991"/>
            <a:ext cx="7875271" cy="3704526"/>
          </a:xfrm>
          <a:prstGeom prst="rect">
            <a:avLst/>
          </a:prstGeom>
        </p:spPr>
      </p:pic>
      <p:sp>
        <p:nvSpPr>
          <p:cNvPr id="8" name="TextBox 7"/>
          <p:cNvSpPr txBox="1"/>
          <p:nvPr/>
        </p:nvSpPr>
        <p:spPr>
          <a:xfrm>
            <a:off x="8489724" y="6222516"/>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2469419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Estarta Solutions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25</a:t>
            </a:fld>
            <a:endParaRPr lang="en-US" dirty="0">
              <a:solidFill>
                <a:schemeClr val="bg1"/>
              </a:solidFill>
            </a:endParaRPr>
          </a:p>
        </p:txBody>
      </p:sp>
      <p:sp>
        <p:nvSpPr>
          <p:cNvPr id="5" name="Rectangle 4"/>
          <p:cNvSpPr/>
          <p:nvPr/>
        </p:nvSpPr>
        <p:spPr>
          <a:xfrm>
            <a:off x="2123458" y="230678"/>
            <a:ext cx="6848926" cy="590931"/>
          </a:xfrm>
          <a:prstGeom prst="rect">
            <a:avLst/>
          </a:prstGeom>
        </p:spPr>
        <p:txBody>
          <a:bodyPr>
            <a:noAutofit/>
          </a:bodyPr>
          <a:lstStyle/>
          <a:p>
            <a:pPr>
              <a:lnSpc>
                <a:spcPct val="90000"/>
              </a:lnSpc>
              <a:spcBef>
                <a:spcPct val="0"/>
              </a:spcBef>
            </a:pPr>
            <a:r>
              <a:rPr lang="en-US" sz="3600" b="1" dirty="0" smtClean="0">
                <a:solidFill>
                  <a:srgbClr val="FF0000"/>
                </a:solidFill>
                <a:latin typeface="+mj-lt"/>
                <a:ea typeface="+mj-ea"/>
                <a:cs typeface="+mj-cs"/>
              </a:rPr>
              <a:t>IT and Inventory </a:t>
            </a:r>
            <a:endParaRPr lang="en-US" sz="3600" b="1" dirty="0">
              <a:solidFill>
                <a:srgbClr val="FF0000"/>
              </a:solidFill>
              <a:latin typeface="+mj-lt"/>
              <a:ea typeface="+mj-ea"/>
              <a:cs typeface="+mj-cs"/>
            </a:endParaRPr>
          </a:p>
        </p:txBody>
      </p:sp>
      <p:sp>
        <p:nvSpPr>
          <p:cNvPr id="6" name="TextBox 5"/>
          <p:cNvSpPr txBox="1"/>
          <p:nvPr/>
        </p:nvSpPr>
        <p:spPr>
          <a:xfrm>
            <a:off x="134553" y="1046251"/>
            <a:ext cx="8874893" cy="1490536"/>
          </a:xfrm>
          <a:prstGeom prst="rect">
            <a:avLst/>
          </a:prstGeom>
          <a:noFill/>
        </p:spPr>
        <p:txBody>
          <a:bodyPr wrap="square" rtlCol="0">
            <a:spAutoFit/>
          </a:bodyPr>
          <a:lstStyle/>
          <a:p>
            <a:pPr lvl="0" algn="just">
              <a:lnSpc>
                <a:spcPct val="130000"/>
              </a:lnSpc>
            </a:pPr>
            <a:r>
              <a:rPr lang="en-US" dirty="0">
                <a:latin typeface="Verdana" panose="020B0604030504040204" pitchFamily="34" charset="0"/>
                <a:ea typeface="Verdana" panose="020B0604030504040204" pitchFamily="34" charset="0"/>
                <a:cs typeface="Verdana" panose="020B0604030504040204" pitchFamily="34" charset="0"/>
              </a:rPr>
              <a:t>I</a:t>
            </a:r>
            <a:r>
              <a:rPr lang="en-US" dirty="0" smtClean="0">
                <a:latin typeface="Verdana" panose="020B0604030504040204" pitchFamily="34" charset="0"/>
                <a:ea typeface="Verdana" panose="020B0604030504040204" pitchFamily="34" charset="0"/>
                <a:cs typeface="Verdana" panose="020B0604030504040204" pitchFamily="34" charset="0"/>
              </a:rPr>
              <a:t>nventory items types management section: is where the responsible user manages all inventory items types by adding a new category type and adding the brands and specifications of each one. In addition, the section provides the ability to search on a specific type by its category.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780" y="2536786"/>
            <a:ext cx="7058924" cy="4024283"/>
          </a:xfrm>
          <a:prstGeom prst="rect">
            <a:avLst/>
          </a:prstGeom>
        </p:spPr>
      </p:pic>
      <p:sp>
        <p:nvSpPr>
          <p:cNvPr id="9" name="TextBox 8"/>
          <p:cNvSpPr txBox="1"/>
          <p:nvPr/>
        </p:nvSpPr>
        <p:spPr>
          <a:xfrm>
            <a:off x="8463834" y="6222516"/>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2085592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620" y="266651"/>
            <a:ext cx="6347013" cy="420183"/>
          </a:xfrm>
        </p:spPr>
        <p:txBody>
          <a:bodyPr>
            <a:noAutofit/>
          </a:bodyPr>
          <a:lstStyle/>
          <a:p>
            <a:r>
              <a:rPr lang="en-US" dirty="0" smtClean="0"/>
              <a:t>System Administration</a:t>
            </a:r>
            <a:endParaRPr lang="en-US" dirty="0"/>
          </a:p>
        </p:txBody>
      </p:sp>
      <p:sp>
        <p:nvSpPr>
          <p:cNvPr id="6" name="TextBox 5"/>
          <p:cNvSpPr txBox="1"/>
          <p:nvPr/>
        </p:nvSpPr>
        <p:spPr>
          <a:xfrm>
            <a:off x="97491" y="1247956"/>
            <a:ext cx="8938933" cy="3651128"/>
          </a:xfrm>
          <a:prstGeom prst="rect">
            <a:avLst/>
          </a:prstGeom>
          <a:noFill/>
        </p:spPr>
        <p:txBody>
          <a:bodyPr wrap="square" rtlCol="0">
            <a:spAutoFit/>
          </a:bodyPr>
          <a:lstStyle/>
          <a:p>
            <a:pPr algn="just">
              <a:lnSpc>
                <a:spcPct val="130000"/>
              </a:lnSpc>
            </a:pPr>
            <a:r>
              <a:rPr lang="en-US" dirty="0">
                <a:latin typeface="Verdana" panose="020B0604030504040204" pitchFamily="34" charset="0"/>
                <a:ea typeface="Verdana" panose="020B0604030504040204" pitchFamily="34" charset="0"/>
                <a:cs typeface="Verdana" panose="020B0604030504040204" pitchFamily="34" charset="0"/>
              </a:rPr>
              <a:t>The Administration is the module that </a:t>
            </a:r>
            <a:r>
              <a:rPr lang="en-US" dirty="0" smtClean="0">
                <a:latin typeface="Verdana" panose="020B0604030504040204" pitchFamily="34" charset="0"/>
                <a:ea typeface="Verdana" panose="020B0604030504040204" pitchFamily="34" charset="0"/>
                <a:cs typeface="Verdana" panose="020B0604030504040204" pitchFamily="34" charset="0"/>
              </a:rPr>
              <a:t>provides </a:t>
            </a:r>
            <a:r>
              <a:rPr lang="en-US" dirty="0">
                <a:latin typeface="Verdana" panose="020B0604030504040204" pitchFamily="34" charset="0"/>
                <a:ea typeface="Verdana" panose="020B0604030504040204" pitchFamily="34" charset="0"/>
                <a:cs typeface="Verdana" panose="020B0604030504040204" pitchFamily="34" charset="0"/>
              </a:rPr>
              <a:t>the HRMS administrators and operators with the main functionalities needed to manage the </a:t>
            </a:r>
            <a:r>
              <a:rPr lang="en-US" dirty="0" err="1" smtClean="0">
                <a:latin typeface="Verdana" panose="020B0604030504040204" pitchFamily="34" charset="0"/>
                <a:ea typeface="Verdana" panose="020B0604030504040204" pitchFamily="34" charset="0"/>
                <a:cs typeface="Verdana" panose="020B0604030504040204" pitchFamily="34" charset="0"/>
              </a:rPr>
              <a:t>esHRMS</a:t>
            </a:r>
            <a:r>
              <a:rPr lang="en-US" dirty="0" smtClean="0">
                <a:latin typeface="Verdana" panose="020B0604030504040204" pitchFamily="34" charset="0"/>
                <a:ea typeface="Verdana" panose="020B0604030504040204" pitchFamily="34" charset="0"/>
                <a:cs typeface="Verdana" panose="020B0604030504040204" pitchFamily="34" charset="0"/>
              </a:rPr>
              <a:t> Back </a:t>
            </a:r>
            <a:r>
              <a:rPr lang="en-US" dirty="0">
                <a:latin typeface="Verdana" panose="020B0604030504040204" pitchFamily="34" charset="0"/>
                <a:ea typeface="Verdana" panose="020B0604030504040204" pitchFamily="34" charset="0"/>
                <a:cs typeface="Verdana" panose="020B0604030504040204" pitchFamily="34" charset="0"/>
              </a:rPr>
              <a:t>Office and Self-service portals.</a:t>
            </a:r>
          </a:p>
          <a:p>
            <a:pPr algn="just">
              <a:lnSpc>
                <a:spcPct val="130000"/>
              </a:lnSpc>
            </a:pPr>
            <a:endParaRPr lang="en-US" dirty="0">
              <a:latin typeface="Verdana" panose="020B0604030504040204" pitchFamily="34" charset="0"/>
              <a:ea typeface="Verdana" panose="020B0604030504040204" pitchFamily="34" charset="0"/>
              <a:cs typeface="Verdana" panose="020B0604030504040204" pitchFamily="34" charset="0"/>
            </a:endParaRPr>
          </a:p>
          <a:p>
            <a:pPr algn="just">
              <a:lnSpc>
                <a:spcPct val="130000"/>
              </a:lnSpc>
            </a:pPr>
            <a:r>
              <a:rPr lang="en-US" dirty="0" smtClean="0">
                <a:latin typeface="Verdana" panose="020B0604030504040204" pitchFamily="34" charset="0"/>
                <a:ea typeface="Verdana" panose="020B0604030504040204" pitchFamily="34" charset="0"/>
                <a:cs typeface="Verdana" panose="020B0604030504040204" pitchFamily="34" charset="0"/>
              </a:rPr>
              <a:t>Following </a:t>
            </a:r>
            <a:r>
              <a:rPr lang="en-US" dirty="0">
                <a:latin typeface="Verdana" panose="020B0604030504040204" pitchFamily="34" charset="0"/>
                <a:ea typeface="Verdana" panose="020B0604030504040204" pitchFamily="34" charset="0"/>
                <a:cs typeface="Verdana" panose="020B0604030504040204" pitchFamily="34" charset="0"/>
              </a:rPr>
              <a:t>are the main functionalities related to the </a:t>
            </a:r>
            <a:r>
              <a:rPr lang="en-US" dirty="0" smtClean="0">
                <a:latin typeface="Verdana" panose="020B0604030504040204" pitchFamily="34" charset="0"/>
                <a:ea typeface="Verdana" panose="020B0604030504040204" pitchFamily="34" charset="0"/>
                <a:cs typeface="Verdana" panose="020B0604030504040204" pitchFamily="34" charset="0"/>
              </a:rPr>
              <a:t>Administration module:</a:t>
            </a:r>
          </a:p>
          <a:p>
            <a:pPr marL="285750" lvl="0" indent="-285750" algn="just">
              <a:lnSpc>
                <a:spcPct val="13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Users and Roles management </a:t>
            </a:r>
          </a:p>
          <a:p>
            <a:pPr marL="285750" lvl="0" indent="-285750" algn="just">
              <a:lnSpc>
                <a:spcPct val="13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Back office users management</a:t>
            </a:r>
          </a:p>
          <a:p>
            <a:pPr marL="285750" lvl="0" indent="-285750" algn="just">
              <a:lnSpc>
                <a:spcPct val="13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Self service users management </a:t>
            </a:r>
          </a:p>
          <a:p>
            <a:pPr marL="285750" lvl="0" indent="-285750" algn="just">
              <a:lnSpc>
                <a:spcPct val="13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Settings management </a:t>
            </a:r>
          </a:p>
          <a:p>
            <a:pPr marL="285750" lvl="0" indent="-285750" algn="just">
              <a:lnSpc>
                <a:spcPct val="13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System Logs details</a:t>
            </a:r>
          </a:p>
        </p:txBody>
      </p:sp>
      <p:sp>
        <p:nvSpPr>
          <p:cNvPr id="4" name="TextBox 3"/>
          <p:cNvSpPr txBox="1"/>
          <p:nvPr/>
        </p:nvSpPr>
        <p:spPr>
          <a:xfrm>
            <a:off x="8462228" y="6225342"/>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168410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Estarta Solutions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27</a:t>
            </a:fld>
            <a:endParaRPr lang="en-US">
              <a:solidFill>
                <a:schemeClr val="bg1"/>
              </a:solidFill>
            </a:endParaRPr>
          </a:p>
        </p:txBody>
      </p:sp>
      <p:sp>
        <p:nvSpPr>
          <p:cNvPr id="7" name="Rectangle 6"/>
          <p:cNvSpPr/>
          <p:nvPr/>
        </p:nvSpPr>
        <p:spPr>
          <a:xfrm>
            <a:off x="2244481" y="230678"/>
            <a:ext cx="5315418" cy="590931"/>
          </a:xfrm>
          <a:prstGeom prst="rect">
            <a:avLst/>
          </a:prstGeom>
        </p:spPr>
        <p:txBody>
          <a:bodyPr>
            <a:noAutofit/>
          </a:bodyPr>
          <a:lstStyle/>
          <a:p>
            <a:pPr>
              <a:lnSpc>
                <a:spcPct val="90000"/>
              </a:lnSpc>
              <a:spcBef>
                <a:spcPct val="0"/>
              </a:spcBef>
            </a:pPr>
            <a:r>
              <a:rPr lang="en-US" sz="3600" b="1" dirty="0" smtClean="0">
                <a:solidFill>
                  <a:srgbClr val="FF0000"/>
                </a:solidFill>
                <a:latin typeface="+mj-lt"/>
                <a:ea typeface="+mj-ea"/>
                <a:cs typeface="+mj-cs"/>
              </a:rPr>
              <a:t>System Administration</a:t>
            </a:r>
            <a:endParaRPr lang="en-US" sz="3600" b="1" dirty="0">
              <a:solidFill>
                <a:srgbClr val="FF0000"/>
              </a:solidFill>
              <a:latin typeface="+mj-lt"/>
              <a:ea typeface="+mj-ea"/>
              <a:cs typeface="+mj-cs"/>
            </a:endParaRPr>
          </a:p>
        </p:txBody>
      </p:sp>
      <p:sp>
        <p:nvSpPr>
          <p:cNvPr id="8" name="TextBox 7"/>
          <p:cNvSpPr txBox="1"/>
          <p:nvPr/>
        </p:nvSpPr>
        <p:spPr>
          <a:xfrm>
            <a:off x="164655" y="1147762"/>
            <a:ext cx="8814689" cy="1172629"/>
          </a:xfrm>
          <a:prstGeom prst="rect">
            <a:avLst/>
          </a:prstGeom>
          <a:noFill/>
        </p:spPr>
        <p:txBody>
          <a:bodyPr wrap="square" rtlCol="0">
            <a:spAutoFit/>
          </a:bodyPr>
          <a:lstStyle/>
          <a:p>
            <a:pPr algn="just">
              <a:lnSpc>
                <a:spcPct val="130000"/>
              </a:lnSpc>
            </a:pPr>
            <a:r>
              <a:rPr lang="en-US" dirty="0">
                <a:latin typeface="Verdana" panose="020B0604030504040204" pitchFamily="34" charset="0"/>
                <a:ea typeface="Verdana" panose="020B0604030504040204" pitchFamily="34" charset="0"/>
                <a:cs typeface="Verdana" panose="020B0604030504040204" pitchFamily="34" charset="0"/>
              </a:rPr>
              <a:t>Roles management </a:t>
            </a:r>
            <a:r>
              <a:rPr lang="en-US" dirty="0" smtClean="0">
                <a:latin typeface="Verdana" panose="020B0604030504040204" pitchFamily="34" charset="0"/>
                <a:ea typeface="Verdana" panose="020B0604030504040204" pitchFamily="34" charset="0"/>
                <a:cs typeface="Verdana" panose="020B0604030504040204" pitchFamily="34" charset="0"/>
              </a:rPr>
              <a:t>module: </a:t>
            </a:r>
            <a:r>
              <a:rPr lang="en-US" dirty="0">
                <a:latin typeface="Verdana" panose="020B0604030504040204" pitchFamily="34" charset="0"/>
                <a:ea typeface="Verdana" panose="020B0604030504040204" pitchFamily="34" charset="0"/>
                <a:cs typeface="Verdana" panose="020B0604030504040204" pitchFamily="34" charset="0"/>
              </a:rPr>
              <a:t>is where the responsible user can manage the roles</a:t>
            </a:r>
            <a:r>
              <a:rPr lang="en-US" dirty="0" smtClean="0">
                <a:latin typeface="Verdana" panose="020B0604030504040204" pitchFamily="34" charset="0"/>
                <a:ea typeface="Verdana" panose="020B0604030504040204" pitchFamily="34" charset="0"/>
                <a:cs typeface="Verdana" panose="020B0604030504040204" pitchFamily="34" charset="0"/>
              </a:rPr>
              <a:t>, e.g. </a:t>
            </a:r>
            <a:r>
              <a:rPr lang="en-US" dirty="0">
                <a:latin typeface="Verdana" panose="020B0604030504040204" pitchFamily="34" charset="0"/>
                <a:ea typeface="Verdana" panose="020B0604030504040204" pitchFamily="34" charset="0"/>
                <a:cs typeface="Verdana" panose="020B0604030504040204" pitchFamily="34" charset="0"/>
              </a:rPr>
              <a:t>add, edit, logically and physically </a:t>
            </a:r>
            <a:r>
              <a:rPr lang="en-US" dirty="0" smtClean="0">
                <a:latin typeface="Verdana" panose="020B0604030504040204" pitchFamily="34" charset="0"/>
                <a:ea typeface="Verdana" panose="020B0604030504040204" pitchFamily="34" charset="0"/>
                <a:cs typeface="Verdana" panose="020B0604030504040204" pitchFamily="34" charset="0"/>
              </a:rPr>
              <a:t>delete </a:t>
            </a:r>
            <a:r>
              <a:rPr lang="en-US" dirty="0">
                <a:latin typeface="Verdana" panose="020B0604030504040204" pitchFamily="34" charset="0"/>
                <a:ea typeface="Verdana" panose="020B0604030504040204" pitchFamily="34" charset="0"/>
                <a:cs typeface="Verdana" panose="020B0604030504040204" pitchFamily="34" charset="0"/>
              </a:rPr>
              <a:t>the roles and search for certain roles.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60" y="2649745"/>
            <a:ext cx="8787886" cy="3572771"/>
          </a:xfrm>
          <a:prstGeom prst="rect">
            <a:avLst/>
          </a:prstGeom>
        </p:spPr>
      </p:pic>
      <p:sp>
        <p:nvSpPr>
          <p:cNvPr id="10" name="TextBox 9"/>
          <p:cNvSpPr txBox="1"/>
          <p:nvPr/>
        </p:nvSpPr>
        <p:spPr>
          <a:xfrm>
            <a:off x="8457850" y="6222516"/>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2190293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Estarta Solutions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28</a:t>
            </a:fld>
            <a:endParaRPr lang="en-US">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5" y="2522943"/>
            <a:ext cx="8590121" cy="3697671"/>
          </a:xfrm>
          <a:prstGeom prst="rect">
            <a:avLst/>
          </a:prstGeom>
        </p:spPr>
      </p:pic>
      <p:sp>
        <p:nvSpPr>
          <p:cNvPr id="6" name="Rectangle 5"/>
          <p:cNvSpPr/>
          <p:nvPr/>
        </p:nvSpPr>
        <p:spPr>
          <a:xfrm>
            <a:off x="1" y="1059055"/>
            <a:ext cx="9015210" cy="1532727"/>
          </a:xfrm>
          <a:prstGeom prst="rect">
            <a:avLst/>
          </a:prstGeom>
          <a:noFill/>
        </p:spPr>
        <p:txBody>
          <a:bodyPr wrap="square" rtlCol="0">
            <a:spAutoFit/>
          </a:bodyPr>
          <a:lstStyle/>
          <a:p>
            <a:pPr algn="just">
              <a:lnSpc>
                <a:spcPct val="130000"/>
              </a:lnSpc>
            </a:pPr>
            <a:r>
              <a:rPr lang="en-US" dirty="0">
                <a:latin typeface="Verdana" panose="020B0604030504040204" pitchFamily="34" charset="0"/>
                <a:ea typeface="Verdana" panose="020B0604030504040204" pitchFamily="34" charset="0"/>
                <a:cs typeface="Verdana" panose="020B0604030504040204" pitchFamily="34" charset="0"/>
              </a:rPr>
              <a:t>The Back Office users’ management </a:t>
            </a:r>
            <a:r>
              <a:rPr lang="en-US" dirty="0" smtClean="0">
                <a:latin typeface="Verdana" panose="020B0604030504040204" pitchFamily="34" charset="0"/>
                <a:ea typeface="Verdana" panose="020B0604030504040204" pitchFamily="34" charset="0"/>
                <a:cs typeface="Verdana" panose="020B0604030504040204" pitchFamily="34" charset="0"/>
              </a:rPr>
              <a:t>page: </a:t>
            </a:r>
            <a:r>
              <a:rPr lang="en-US" dirty="0">
                <a:latin typeface="Verdana" panose="020B0604030504040204" pitchFamily="34" charset="0"/>
                <a:ea typeface="Verdana" panose="020B0604030504040204" pitchFamily="34" charset="0"/>
                <a:cs typeface="Verdana" panose="020B0604030504040204" pitchFamily="34" charset="0"/>
              </a:rPr>
              <a:t>enables the responsible user to manage Back Office users by searching, creating, editing, </a:t>
            </a:r>
            <a:r>
              <a:rPr lang="en-US" dirty="0" smtClean="0">
                <a:latin typeface="Verdana" panose="020B0604030504040204" pitchFamily="34" charset="0"/>
                <a:ea typeface="Verdana" panose="020B0604030504040204" pitchFamily="34" charset="0"/>
                <a:cs typeface="Verdana" panose="020B0604030504040204" pitchFamily="34" charset="0"/>
              </a:rPr>
              <a:t>activating/deactivating, </a:t>
            </a:r>
            <a:r>
              <a:rPr lang="en-US" dirty="0">
                <a:latin typeface="Verdana" panose="020B0604030504040204" pitchFamily="34" charset="0"/>
                <a:ea typeface="Verdana" panose="020B0604030504040204" pitchFamily="34" charset="0"/>
                <a:cs typeface="Verdana" panose="020B0604030504040204" pitchFamily="34" charset="0"/>
              </a:rPr>
              <a:t>unlocking, resetting password and viewing specific users.</a:t>
            </a:r>
          </a:p>
        </p:txBody>
      </p:sp>
      <p:sp>
        <p:nvSpPr>
          <p:cNvPr id="7" name="Rectangle 6"/>
          <p:cNvSpPr/>
          <p:nvPr/>
        </p:nvSpPr>
        <p:spPr>
          <a:xfrm>
            <a:off x="2244481" y="230678"/>
            <a:ext cx="5938229" cy="590931"/>
          </a:xfrm>
          <a:prstGeom prst="rect">
            <a:avLst/>
          </a:prstGeom>
        </p:spPr>
        <p:txBody>
          <a:bodyPr>
            <a:noAutofit/>
          </a:bodyPr>
          <a:lstStyle/>
          <a:p>
            <a:pPr>
              <a:lnSpc>
                <a:spcPct val="90000"/>
              </a:lnSpc>
              <a:spcBef>
                <a:spcPct val="0"/>
              </a:spcBef>
            </a:pPr>
            <a:r>
              <a:rPr lang="en-US" sz="3600" b="1" dirty="0" smtClean="0">
                <a:solidFill>
                  <a:srgbClr val="FF0000"/>
                </a:solidFill>
                <a:latin typeface="+mj-lt"/>
                <a:ea typeface="+mj-ea"/>
                <a:cs typeface="+mj-cs"/>
              </a:rPr>
              <a:t>System Administration</a:t>
            </a:r>
            <a:endParaRPr lang="en-US" sz="3600" b="1" dirty="0">
              <a:solidFill>
                <a:srgbClr val="FF0000"/>
              </a:solidFill>
              <a:latin typeface="+mj-lt"/>
              <a:ea typeface="+mj-ea"/>
              <a:cs typeface="+mj-cs"/>
            </a:endParaRPr>
          </a:p>
        </p:txBody>
      </p:sp>
      <p:sp>
        <p:nvSpPr>
          <p:cNvPr id="8" name="TextBox 7"/>
          <p:cNvSpPr txBox="1"/>
          <p:nvPr/>
        </p:nvSpPr>
        <p:spPr>
          <a:xfrm>
            <a:off x="8441014" y="6221565"/>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2054227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Estarta Solutions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29</a:t>
            </a:fld>
            <a:endParaRPr lang="en-US">
              <a:solidFill>
                <a:schemeClr val="bg1"/>
              </a:solidFill>
            </a:endParaRPr>
          </a:p>
        </p:txBody>
      </p:sp>
      <p:sp>
        <p:nvSpPr>
          <p:cNvPr id="6" name="Rectangle 5"/>
          <p:cNvSpPr/>
          <p:nvPr/>
        </p:nvSpPr>
        <p:spPr>
          <a:xfrm>
            <a:off x="1" y="978373"/>
            <a:ext cx="9015210" cy="1172629"/>
          </a:xfrm>
          <a:prstGeom prst="rect">
            <a:avLst/>
          </a:prstGeom>
          <a:noFill/>
        </p:spPr>
        <p:txBody>
          <a:bodyPr wrap="square" rtlCol="0">
            <a:spAutoFit/>
          </a:bodyPr>
          <a:lstStyle/>
          <a:p>
            <a:pPr algn="just">
              <a:lnSpc>
                <a:spcPct val="130000"/>
              </a:lnSpc>
            </a:pPr>
            <a:r>
              <a:rPr lang="en-US" dirty="0">
                <a:latin typeface="Verdana" panose="020B0604030504040204" pitchFamily="34" charset="0"/>
                <a:ea typeface="Verdana" panose="020B0604030504040204" pitchFamily="34" charset="0"/>
                <a:cs typeface="Verdana" panose="020B0604030504040204" pitchFamily="34" charset="0"/>
              </a:rPr>
              <a:t>The self-service users’ management </a:t>
            </a:r>
            <a:r>
              <a:rPr lang="en-US" dirty="0" smtClean="0">
                <a:latin typeface="Verdana" panose="020B0604030504040204" pitchFamily="34" charset="0"/>
                <a:ea typeface="Verdana" panose="020B0604030504040204" pitchFamily="34" charset="0"/>
                <a:cs typeface="Verdana" panose="020B0604030504040204" pitchFamily="34" charset="0"/>
              </a:rPr>
              <a:t>page: </a:t>
            </a:r>
            <a:r>
              <a:rPr lang="en-US" dirty="0">
                <a:latin typeface="Verdana" panose="020B0604030504040204" pitchFamily="34" charset="0"/>
                <a:ea typeface="Verdana" panose="020B0604030504040204" pitchFamily="34" charset="0"/>
                <a:cs typeface="Verdana" panose="020B0604030504040204" pitchFamily="34" charset="0"/>
              </a:rPr>
              <a:t>enables the responsible user to manage online users by searching, creating, </a:t>
            </a:r>
            <a:r>
              <a:rPr lang="en-US" dirty="0" smtClean="0">
                <a:latin typeface="Verdana" panose="020B0604030504040204" pitchFamily="34" charset="0"/>
                <a:ea typeface="Verdana" panose="020B0604030504040204" pitchFamily="34" charset="0"/>
                <a:cs typeface="Verdana" panose="020B0604030504040204" pitchFamily="34" charset="0"/>
              </a:rPr>
              <a:t>activating/deactivating, unlocking specific users </a:t>
            </a:r>
            <a:r>
              <a:rPr lang="en-US" dirty="0">
                <a:latin typeface="Verdana" panose="020B0604030504040204" pitchFamily="34" charset="0"/>
                <a:ea typeface="Verdana" panose="020B0604030504040204" pitchFamily="34" charset="0"/>
                <a:cs typeface="Verdana" panose="020B0604030504040204" pitchFamily="34" charset="0"/>
              </a:rPr>
              <a:t>and resetting </a:t>
            </a:r>
            <a:r>
              <a:rPr lang="en-US" dirty="0" smtClean="0">
                <a:latin typeface="Verdana" panose="020B0604030504040204" pitchFamily="34" charset="0"/>
                <a:ea typeface="Verdana" panose="020B0604030504040204" pitchFamily="34" charset="0"/>
                <a:cs typeface="Verdana" panose="020B0604030504040204" pitchFamily="34" charset="0"/>
              </a:rPr>
              <a:t>passwords.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2244481" y="230678"/>
            <a:ext cx="6013569" cy="590931"/>
          </a:xfrm>
          <a:prstGeom prst="rect">
            <a:avLst/>
          </a:prstGeom>
        </p:spPr>
        <p:txBody>
          <a:bodyPr>
            <a:noAutofit/>
          </a:bodyPr>
          <a:lstStyle/>
          <a:p>
            <a:pPr>
              <a:lnSpc>
                <a:spcPct val="90000"/>
              </a:lnSpc>
              <a:spcBef>
                <a:spcPct val="0"/>
              </a:spcBef>
            </a:pPr>
            <a:r>
              <a:rPr lang="en-US" sz="3600" b="1" dirty="0" smtClean="0">
                <a:solidFill>
                  <a:srgbClr val="FF0000"/>
                </a:solidFill>
                <a:latin typeface="+mj-lt"/>
                <a:ea typeface="+mj-ea"/>
                <a:cs typeface="+mj-cs"/>
              </a:rPr>
              <a:t>System Administration</a:t>
            </a:r>
            <a:endParaRPr lang="en-US" sz="3600" b="1" dirty="0">
              <a:solidFill>
                <a:srgbClr val="FF0000"/>
              </a:solidFill>
              <a:latin typeface="+mj-lt"/>
              <a:ea typeface="+mj-ea"/>
              <a:cs typeface="+mj-cs"/>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89" y="2243484"/>
            <a:ext cx="8886422" cy="3979032"/>
          </a:xfrm>
          <a:prstGeom prst="rect">
            <a:avLst/>
          </a:prstGeom>
        </p:spPr>
      </p:pic>
      <p:sp>
        <p:nvSpPr>
          <p:cNvPr id="9" name="TextBox 8"/>
          <p:cNvSpPr txBox="1"/>
          <p:nvPr/>
        </p:nvSpPr>
        <p:spPr>
          <a:xfrm>
            <a:off x="8441015" y="6222516"/>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2332725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Estarta Solutions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3</a:t>
            </a:fld>
            <a:endParaRPr lang="en-US" dirty="0">
              <a:solidFill>
                <a:schemeClr val="bg1"/>
              </a:solidFill>
            </a:endParaRPr>
          </a:p>
        </p:txBody>
      </p:sp>
      <p:sp>
        <p:nvSpPr>
          <p:cNvPr id="20" name="TextBox 19"/>
          <p:cNvSpPr txBox="1"/>
          <p:nvPr/>
        </p:nvSpPr>
        <p:spPr>
          <a:xfrm>
            <a:off x="1306595" y="1337778"/>
            <a:ext cx="2496324" cy="400110"/>
          </a:xfrm>
          <a:prstGeom prst="rect">
            <a:avLst/>
          </a:prstGeom>
          <a:noFill/>
        </p:spPr>
        <p:txBody>
          <a:bodyPr wrap="none" rtlCol="0">
            <a:spAutoFit/>
          </a:bodyPr>
          <a:lstStyle/>
          <a:p>
            <a:pPr algn="ctr"/>
            <a:r>
              <a:rPr lang="en-US" sz="20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Human</a:t>
            </a:r>
            <a:r>
              <a:rPr lang="en-US" sz="2000" dirty="0" smtClean="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a:t>
            </a:r>
            <a:r>
              <a:rPr lang="en-US" sz="20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Resources</a:t>
            </a:r>
          </a:p>
        </p:txBody>
      </p:sp>
      <p:sp>
        <p:nvSpPr>
          <p:cNvPr id="21" name="TextBox 20"/>
          <p:cNvSpPr txBox="1"/>
          <p:nvPr/>
        </p:nvSpPr>
        <p:spPr>
          <a:xfrm>
            <a:off x="1306595" y="2666152"/>
            <a:ext cx="2388538" cy="400110"/>
          </a:xfrm>
          <a:prstGeom prst="rect">
            <a:avLst/>
          </a:prstGeom>
          <a:noFill/>
        </p:spPr>
        <p:txBody>
          <a:bodyPr wrap="none" rtlCol="0">
            <a:spAutoFit/>
          </a:bodyPr>
          <a:lstStyle/>
          <a:p>
            <a:pPr algn="ctr"/>
            <a:r>
              <a:rPr lang="en-US" sz="20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Payroll &amp; Finance</a:t>
            </a:r>
          </a:p>
        </p:txBody>
      </p:sp>
      <p:sp>
        <p:nvSpPr>
          <p:cNvPr id="22" name="TextBox 21"/>
          <p:cNvSpPr txBox="1"/>
          <p:nvPr/>
        </p:nvSpPr>
        <p:spPr>
          <a:xfrm>
            <a:off x="1306595" y="3917908"/>
            <a:ext cx="1789336" cy="400110"/>
          </a:xfrm>
          <a:prstGeom prst="rect">
            <a:avLst/>
          </a:prstGeom>
          <a:noFill/>
        </p:spPr>
        <p:txBody>
          <a:bodyPr wrap="none" rtlCol="0">
            <a:spAutoFit/>
          </a:bodyPr>
          <a:lstStyle/>
          <a:p>
            <a:pPr algn="ctr"/>
            <a:r>
              <a:rPr lang="en-US" sz="20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IT Inventory</a:t>
            </a:r>
          </a:p>
        </p:txBody>
      </p:sp>
      <p:sp>
        <p:nvSpPr>
          <p:cNvPr id="23" name="TextBox 22"/>
          <p:cNvSpPr txBox="1"/>
          <p:nvPr/>
        </p:nvSpPr>
        <p:spPr>
          <a:xfrm>
            <a:off x="1306595" y="5169664"/>
            <a:ext cx="3103478" cy="400110"/>
          </a:xfrm>
          <a:prstGeom prst="rect">
            <a:avLst/>
          </a:prstGeom>
          <a:noFill/>
        </p:spPr>
        <p:txBody>
          <a:bodyPr wrap="none" rtlCol="0">
            <a:spAutoFit/>
          </a:bodyPr>
          <a:lstStyle/>
          <a:p>
            <a:pPr algn="ctr"/>
            <a:r>
              <a:rPr lang="en-US" sz="2000" dirty="0" smtClean="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System Administration</a:t>
            </a:r>
            <a:endParaRPr lang="en-US" sz="20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p:cNvSpPr txBox="1"/>
          <p:nvPr/>
        </p:nvSpPr>
        <p:spPr>
          <a:xfrm>
            <a:off x="6205920" y="1337778"/>
            <a:ext cx="2533193" cy="400110"/>
          </a:xfrm>
          <a:prstGeom prst="rect">
            <a:avLst/>
          </a:prstGeom>
          <a:noFill/>
        </p:spPr>
        <p:txBody>
          <a:bodyPr wrap="none" rtlCol="0">
            <a:spAutoFit/>
          </a:bodyPr>
          <a:lstStyle/>
          <a:p>
            <a:pPr algn="ctr"/>
            <a:r>
              <a:rPr lang="en-US" sz="2000" dirty="0" smtClean="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Self Service Portal</a:t>
            </a:r>
          </a:p>
        </p:txBody>
      </p:sp>
      <p:sp>
        <p:nvSpPr>
          <p:cNvPr id="25" name="TextBox 24"/>
          <p:cNvSpPr txBox="1"/>
          <p:nvPr/>
        </p:nvSpPr>
        <p:spPr>
          <a:xfrm>
            <a:off x="6210948" y="2666152"/>
            <a:ext cx="1335622" cy="400110"/>
          </a:xfrm>
          <a:prstGeom prst="rect">
            <a:avLst/>
          </a:prstGeom>
          <a:noFill/>
        </p:spPr>
        <p:txBody>
          <a:bodyPr wrap="none" rtlCol="0">
            <a:spAutoFit/>
          </a:bodyPr>
          <a:lstStyle/>
          <a:p>
            <a:pPr algn="ctr"/>
            <a:r>
              <a:rPr lang="en-US" sz="2000" dirty="0" smtClean="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Analytics</a:t>
            </a:r>
            <a:endParaRPr lang="en-US" sz="20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6" name="TextBox 25"/>
          <p:cNvSpPr txBox="1"/>
          <p:nvPr/>
        </p:nvSpPr>
        <p:spPr>
          <a:xfrm>
            <a:off x="6205920" y="3917908"/>
            <a:ext cx="1773241" cy="400110"/>
          </a:xfrm>
          <a:prstGeom prst="rect">
            <a:avLst/>
          </a:prstGeom>
          <a:noFill/>
        </p:spPr>
        <p:txBody>
          <a:bodyPr wrap="none" rtlCol="0">
            <a:spAutoFit/>
          </a:bodyPr>
          <a:lstStyle/>
          <a:p>
            <a:pPr algn="ctr"/>
            <a:r>
              <a:rPr lang="en-US" sz="20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Notifications</a:t>
            </a:r>
          </a:p>
        </p:txBody>
      </p:sp>
      <p:sp>
        <p:nvSpPr>
          <p:cNvPr id="29" name="Rectangle 28"/>
          <p:cNvSpPr/>
          <p:nvPr/>
        </p:nvSpPr>
        <p:spPr>
          <a:xfrm>
            <a:off x="1990165" y="245451"/>
            <a:ext cx="6804211" cy="507831"/>
          </a:xfrm>
          <a:prstGeom prst="rect">
            <a:avLst/>
          </a:prstGeom>
        </p:spPr>
        <p:txBody>
          <a:bodyPr wrap="square">
            <a:spAutoFit/>
          </a:bodyPr>
          <a:lstStyle/>
          <a:p>
            <a:r>
              <a:rPr lang="en-US" sz="2700" b="1" dirty="0" smtClean="0">
                <a:solidFill>
                  <a:srgbClr val="FF0000"/>
                </a:solidFill>
                <a:latin typeface="+mj-lt"/>
                <a:ea typeface="+mj-ea"/>
                <a:cs typeface="+mj-cs"/>
              </a:rPr>
              <a:t>Explore our </a:t>
            </a:r>
            <a:r>
              <a:rPr lang="en-US" sz="2700" b="1" dirty="0" err="1" smtClean="0">
                <a:solidFill>
                  <a:srgbClr val="FF0000"/>
                </a:solidFill>
                <a:latin typeface="+mj-lt"/>
                <a:ea typeface="+mj-ea"/>
                <a:cs typeface="+mj-cs"/>
              </a:rPr>
              <a:t>esHRMS</a:t>
            </a:r>
            <a:endParaRPr lang="en-US" sz="2700" b="1" dirty="0">
              <a:solidFill>
                <a:srgbClr val="FF0000"/>
              </a:solidFill>
              <a:latin typeface="+mj-lt"/>
              <a:ea typeface="+mj-ea"/>
              <a:cs typeface="+mj-cs"/>
            </a:endParaRPr>
          </a:p>
        </p:txBody>
      </p:sp>
      <p:pic>
        <p:nvPicPr>
          <p:cNvPr id="30" name="Picture 29">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805" y="4863805"/>
            <a:ext cx="1078992" cy="1078992"/>
          </a:xfrm>
          <a:prstGeom prst="rect">
            <a:avLst/>
          </a:prstGeom>
        </p:spPr>
      </p:pic>
      <p:pic>
        <p:nvPicPr>
          <p:cNvPr id="31" name="Picture 3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499" y="998469"/>
            <a:ext cx="1078992" cy="1078992"/>
          </a:xfrm>
          <a:prstGeom prst="rect">
            <a:avLst/>
          </a:prstGeom>
        </p:spPr>
      </p:pic>
      <p:pic>
        <p:nvPicPr>
          <p:cNvPr id="32" name="Picture 3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499" y="3626918"/>
            <a:ext cx="1078992" cy="1078992"/>
          </a:xfrm>
          <a:prstGeom prst="rect">
            <a:avLst/>
          </a:prstGeom>
        </p:spPr>
      </p:pic>
      <p:pic>
        <p:nvPicPr>
          <p:cNvPr id="33" name="Picture 32">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6937" y="3625550"/>
            <a:ext cx="1078992" cy="1078992"/>
          </a:xfrm>
          <a:prstGeom prst="rect">
            <a:avLst/>
          </a:prstGeom>
        </p:spPr>
      </p:pic>
      <p:pic>
        <p:nvPicPr>
          <p:cNvPr id="34" name="Picture 33">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6499" y="2361624"/>
            <a:ext cx="1078992" cy="1078992"/>
          </a:xfrm>
          <a:prstGeom prst="rect">
            <a:avLst/>
          </a:prstGeom>
        </p:spPr>
      </p:pic>
      <p:pic>
        <p:nvPicPr>
          <p:cNvPr id="35" name="Picture 34">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26928" y="2327017"/>
            <a:ext cx="1078992" cy="1078992"/>
          </a:xfrm>
          <a:prstGeom prst="rect">
            <a:avLst/>
          </a:prstGeom>
        </p:spPr>
      </p:pic>
      <p:pic>
        <p:nvPicPr>
          <p:cNvPr id="37" name="Picture 36">
            <a:hlinkClick r:id="rId14"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26937" y="998478"/>
            <a:ext cx="1078983" cy="1078983"/>
          </a:xfrm>
          <a:prstGeom prst="rect">
            <a:avLst/>
          </a:prstGeom>
        </p:spPr>
      </p:pic>
    </p:spTree>
    <p:extLst>
      <p:ext uri="{BB962C8B-B14F-4D97-AF65-F5344CB8AC3E}">
        <p14:creationId xmlns:p14="http://schemas.microsoft.com/office/powerpoint/2010/main" val="1246447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solidFill>
                  <a:schemeClr val="bg1"/>
                </a:solidFill>
              </a:rPr>
              <a:t>Estarta Solutions</a:t>
            </a:r>
            <a:endParaRPr lang="en-US">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30</a:t>
            </a:fld>
            <a:endParaRPr lang="en-US">
              <a:solidFill>
                <a:schemeClr val="bg1"/>
              </a:solidFill>
            </a:endParaRPr>
          </a:p>
        </p:txBody>
      </p:sp>
      <p:sp>
        <p:nvSpPr>
          <p:cNvPr id="6" name="Rectangle 5"/>
          <p:cNvSpPr/>
          <p:nvPr/>
        </p:nvSpPr>
        <p:spPr>
          <a:xfrm>
            <a:off x="64395" y="1163117"/>
            <a:ext cx="9015210" cy="770339"/>
          </a:xfrm>
          <a:prstGeom prst="rect">
            <a:avLst/>
          </a:prstGeom>
          <a:noFill/>
        </p:spPr>
        <p:txBody>
          <a:bodyPr wrap="square" rtlCol="0">
            <a:spAutoFit/>
          </a:bodyPr>
          <a:lstStyle/>
          <a:p>
            <a:pPr algn="just">
              <a:lnSpc>
                <a:spcPct val="130000"/>
              </a:lnSpc>
            </a:pPr>
            <a:r>
              <a:rPr lang="en-US" dirty="0">
                <a:latin typeface="Verdana" panose="020B0604030504040204" pitchFamily="34" charset="0"/>
                <a:ea typeface="Verdana" panose="020B0604030504040204" pitchFamily="34" charset="0"/>
                <a:cs typeface="Verdana" panose="020B0604030504040204" pitchFamily="34" charset="0"/>
              </a:rPr>
              <a:t>The settings management </a:t>
            </a:r>
            <a:r>
              <a:rPr lang="en-US" dirty="0" smtClean="0">
                <a:latin typeface="Verdana" panose="020B0604030504040204" pitchFamily="34" charset="0"/>
                <a:ea typeface="Verdana" panose="020B0604030504040204" pitchFamily="34" charset="0"/>
                <a:cs typeface="Verdana" panose="020B0604030504040204" pitchFamily="34" charset="0"/>
              </a:rPr>
              <a:t>page: enables </a:t>
            </a:r>
            <a:r>
              <a:rPr lang="en-US" dirty="0">
                <a:latin typeface="Verdana" panose="020B0604030504040204" pitchFamily="34" charset="0"/>
                <a:ea typeface="Verdana" panose="020B0604030504040204" pitchFamily="34" charset="0"/>
                <a:cs typeface="Verdana" panose="020B0604030504040204" pitchFamily="34" charset="0"/>
              </a:rPr>
              <a:t>the responsible user to manage all </a:t>
            </a:r>
            <a:r>
              <a:rPr lang="en-US" dirty="0" smtClean="0">
                <a:latin typeface="Verdana" panose="020B0604030504040204" pitchFamily="34" charset="0"/>
                <a:ea typeface="Verdana" panose="020B0604030504040204" pitchFamily="34" charset="0"/>
                <a:cs typeface="Verdana" panose="020B0604030504040204" pitchFamily="34" charset="0"/>
              </a:rPr>
              <a:t>system </a:t>
            </a:r>
            <a:r>
              <a:rPr lang="en-US" dirty="0">
                <a:latin typeface="Verdana" panose="020B0604030504040204" pitchFamily="34" charset="0"/>
                <a:ea typeface="Verdana" panose="020B0604030504040204" pitchFamily="34" charset="0"/>
                <a:cs typeface="Verdana" panose="020B0604030504040204" pitchFamily="34" charset="0"/>
              </a:rPr>
              <a:t>settings and configuration values when needed.</a:t>
            </a:r>
          </a:p>
        </p:txBody>
      </p:sp>
      <p:sp>
        <p:nvSpPr>
          <p:cNvPr id="7" name="Rectangle 6"/>
          <p:cNvSpPr/>
          <p:nvPr/>
        </p:nvSpPr>
        <p:spPr>
          <a:xfrm>
            <a:off x="2244481" y="230678"/>
            <a:ext cx="4325992" cy="590931"/>
          </a:xfrm>
          <a:prstGeom prst="rect">
            <a:avLst/>
          </a:prstGeom>
        </p:spPr>
        <p:txBody>
          <a:bodyPr>
            <a:noAutofit/>
          </a:bodyPr>
          <a:lstStyle/>
          <a:p>
            <a:pPr>
              <a:lnSpc>
                <a:spcPct val="90000"/>
              </a:lnSpc>
              <a:spcBef>
                <a:spcPct val="0"/>
              </a:spcBef>
            </a:pPr>
            <a:r>
              <a:rPr lang="en-US" sz="3600" b="1" dirty="0" smtClean="0">
                <a:solidFill>
                  <a:srgbClr val="FF0000"/>
                </a:solidFill>
                <a:latin typeface="+mj-lt"/>
                <a:ea typeface="+mj-ea"/>
                <a:cs typeface="+mj-cs"/>
              </a:rPr>
              <a:t>System Administration</a:t>
            </a:r>
            <a:endParaRPr lang="en-US" sz="3600" b="1" dirty="0">
              <a:solidFill>
                <a:srgbClr val="FF0000"/>
              </a:solidFill>
              <a:latin typeface="+mj-lt"/>
              <a:ea typeface="+mj-ea"/>
              <a:cs typeface="+mj-cs"/>
            </a:endParaRPr>
          </a:p>
        </p:txBody>
      </p:sp>
      <p:pic>
        <p:nvPicPr>
          <p:cNvPr id="5" name="Picture 4"/>
          <p:cNvPicPr>
            <a:picLocks noChangeAspect="1"/>
          </p:cNvPicPr>
          <p:nvPr/>
        </p:nvPicPr>
        <p:blipFill>
          <a:blip r:embed="rId2"/>
          <a:stretch>
            <a:fillRect/>
          </a:stretch>
        </p:blipFill>
        <p:spPr>
          <a:xfrm>
            <a:off x="1" y="2272011"/>
            <a:ext cx="9143999" cy="3950506"/>
          </a:xfrm>
          <a:prstGeom prst="rect">
            <a:avLst/>
          </a:prstGeom>
        </p:spPr>
      </p:pic>
      <p:sp>
        <p:nvSpPr>
          <p:cNvPr id="8" name="TextBox 7"/>
          <p:cNvSpPr txBox="1"/>
          <p:nvPr/>
        </p:nvSpPr>
        <p:spPr>
          <a:xfrm>
            <a:off x="8454156" y="6222516"/>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1215185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Estarta Solutions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31</a:t>
            </a:fld>
            <a:endParaRPr lang="en-US" dirty="0">
              <a:solidFill>
                <a:schemeClr val="bg1"/>
              </a:solidFill>
            </a:endParaRPr>
          </a:p>
        </p:txBody>
      </p:sp>
      <p:sp>
        <p:nvSpPr>
          <p:cNvPr id="6" name="Rectangle 5"/>
          <p:cNvSpPr/>
          <p:nvPr/>
        </p:nvSpPr>
        <p:spPr>
          <a:xfrm>
            <a:off x="0" y="1096134"/>
            <a:ext cx="9015210" cy="1130438"/>
          </a:xfrm>
          <a:prstGeom prst="rect">
            <a:avLst/>
          </a:prstGeom>
          <a:noFill/>
        </p:spPr>
        <p:txBody>
          <a:bodyPr wrap="square" rtlCol="0">
            <a:spAutoFit/>
          </a:bodyPr>
          <a:lstStyle/>
          <a:p>
            <a:pPr algn="just">
              <a:lnSpc>
                <a:spcPct val="130000"/>
              </a:lnSpc>
            </a:pPr>
            <a:r>
              <a:rPr lang="en-US" dirty="0">
                <a:latin typeface="Verdana" panose="020B0604030504040204" pitchFamily="34" charset="0"/>
                <a:ea typeface="Verdana" panose="020B0604030504040204" pitchFamily="34" charset="0"/>
                <a:cs typeface="Verdana" panose="020B0604030504040204" pitchFamily="34" charset="0"/>
              </a:rPr>
              <a:t>The </a:t>
            </a:r>
            <a:r>
              <a:rPr lang="en-US" dirty="0" smtClean="0">
                <a:latin typeface="Verdana" panose="020B0604030504040204" pitchFamily="34" charset="0"/>
                <a:ea typeface="Verdana" panose="020B0604030504040204" pitchFamily="34" charset="0"/>
                <a:cs typeface="Verdana" panose="020B0604030504040204" pitchFamily="34" charset="0"/>
              </a:rPr>
              <a:t>Logs Details page: </a:t>
            </a:r>
            <a:r>
              <a:rPr lang="en-US" dirty="0">
                <a:latin typeface="Verdana" panose="020B0604030504040204" pitchFamily="34" charset="0"/>
                <a:ea typeface="Verdana" panose="020B0604030504040204" pitchFamily="34" charset="0"/>
                <a:cs typeface="Verdana" panose="020B0604030504040204" pitchFamily="34" charset="0"/>
              </a:rPr>
              <a:t>allows the responsible user to view </a:t>
            </a:r>
            <a:r>
              <a:rPr lang="en-US" dirty="0" smtClean="0">
                <a:latin typeface="Verdana" panose="020B0604030504040204" pitchFamily="34" charset="0"/>
                <a:ea typeface="Verdana" panose="020B0604030504040204" pitchFamily="34" charset="0"/>
                <a:cs typeface="Verdana" panose="020B0604030504040204" pitchFamily="34" charset="0"/>
              </a:rPr>
              <a:t>users’ </a:t>
            </a:r>
            <a:r>
              <a:rPr lang="en-US" dirty="0">
                <a:latin typeface="Verdana" panose="020B0604030504040204" pitchFamily="34" charset="0"/>
                <a:ea typeface="Verdana" panose="020B0604030504040204" pitchFamily="34" charset="0"/>
                <a:cs typeface="Verdana" panose="020B0604030504040204" pitchFamily="34" charset="0"/>
              </a:rPr>
              <a:t>logs </a:t>
            </a:r>
            <a:r>
              <a:rPr lang="en-US" dirty="0" smtClean="0">
                <a:latin typeface="Verdana" panose="020B0604030504040204" pitchFamily="34" charset="0"/>
                <a:ea typeface="Verdana" panose="020B0604030504040204" pitchFamily="34" charset="0"/>
                <a:cs typeface="Verdana" panose="020B0604030504040204" pitchFamily="34" charset="0"/>
              </a:rPr>
              <a:t>in </a:t>
            </a:r>
            <a:r>
              <a:rPr lang="en-US" dirty="0">
                <a:latin typeface="Verdana" panose="020B0604030504040204" pitchFamily="34" charset="0"/>
                <a:ea typeface="Verdana" panose="020B0604030504040204" pitchFamily="34" charset="0"/>
                <a:cs typeface="Verdana" panose="020B0604030504040204" pitchFamily="34" charset="0"/>
              </a:rPr>
              <a:t>order to solve any issue </a:t>
            </a:r>
            <a:r>
              <a:rPr lang="en-US" dirty="0" smtClean="0">
                <a:latin typeface="Verdana" panose="020B0604030504040204" pitchFamily="34" charset="0"/>
                <a:ea typeface="Verdana" panose="020B0604030504040204" pitchFamily="34" charset="0"/>
                <a:cs typeface="Verdana" panose="020B0604030504040204" pitchFamily="34" charset="0"/>
              </a:rPr>
              <a:t>that might </a:t>
            </a:r>
            <a:r>
              <a:rPr lang="en-US" dirty="0">
                <a:latin typeface="Verdana" panose="020B0604030504040204" pitchFamily="34" charset="0"/>
                <a:ea typeface="Verdana" panose="020B0604030504040204" pitchFamily="34" charset="0"/>
                <a:cs typeface="Verdana" panose="020B0604030504040204" pitchFamily="34" charset="0"/>
              </a:rPr>
              <a:t>occur by tracking the user logs and </a:t>
            </a:r>
            <a:r>
              <a:rPr lang="en-US" dirty="0" smtClean="0">
                <a:latin typeface="Verdana" panose="020B0604030504040204" pitchFamily="34" charset="0"/>
                <a:ea typeface="Verdana" panose="020B0604030504040204" pitchFamily="34" charset="0"/>
                <a:cs typeface="Verdana" panose="020B0604030504040204" pitchFamily="34" charset="0"/>
              </a:rPr>
              <a:t>finding </a:t>
            </a:r>
            <a:r>
              <a:rPr lang="en-US" dirty="0">
                <a:latin typeface="Verdana" panose="020B0604030504040204" pitchFamily="34" charset="0"/>
                <a:ea typeface="Verdana" panose="020B0604030504040204" pitchFamily="34" charset="0"/>
                <a:cs typeface="Verdana" panose="020B0604030504040204" pitchFamily="34" charset="0"/>
              </a:rPr>
              <a:t>the exact </a:t>
            </a:r>
            <a:r>
              <a:rPr lang="en-US" dirty="0" smtClean="0">
                <a:latin typeface="Verdana" panose="020B0604030504040204" pitchFamily="34" charset="0"/>
                <a:ea typeface="Verdana" panose="020B0604030504040204" pitchFamily="34" charset="0"/>
                <a:cs typeface="Verdana" panose="020B0604030504040204" pitchFamily="34" charset="0"/>
              </a:rPr>
              <a:t>issue, which will make solving the issue easier. </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2244480" y="230678"/>
            <a:ext cx="4941931" cy="590931"/>
          </a:xfrm>
          <a:prstGeom prst="rect">
            <a:avLst/>
          </a:prstGeom>
        </p:spPr>
        <p:txBody>
          <a:bodyPr>
            <a:noAutofit/>
          </a:bodyPr>
          <a:lstStyle/>
          <a:p>
            <a:pPr>
              <a:lnSpc>
                <a:spcPct val="90000"/>
              </a:lnSpc>
              <a:spcBef>
                <a:spcPct val="0"/>
              </a:spcBef>
            </a:pPr>
            <a:r>
              <a:rPr lang="en-US" sz="3600" b="1" dirty="0" smtClean="0">
                <a:solidFill>
                  <a:srgbClr val="FF0000"/>
                </a:solidFill>
                <a:latin typeface="+mj-lt"/>
                <a:ea typeface="+mj-ea"/>
                <a:cs typeface="+mj-cs"/>
              </a:rPr>
              <a:t>System Administration</a:t>
            </a:r>
            <a:endParaRPr lang="en-US" sz="3600" b="1" dirty="0">
              <a:solidFill>
                <a:srgbClr val="FF0000"/>
              </a:solidFill>
              <a:latin typeface="+mj-lt"/>
              <a:ea typeface="+mj-ea"/>
              <a:cs typeface="+mj-cs"/>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628649" y="2501097"/>
            <a:ext cx="7826447" cy="3608389"/>
          </a:xfrm>
          <a:prstGeom prst="rect">
            <a:avLst/>
          </a:prstGeom>
          <a:noFill/>
          <a:ln>
            <a:noFill/>
          </a:ln>
          <a:effectLst>
            <a:outerShdw blurRad="50800" dist="38100" dir="8100000" algn="tr" rotWithShape="0">
              <a:prstClr val="black">
                <a:alpha val="40000"/>
              </a:prstClr>
            </a:outerShdw>
          </a:effectLst>
        </p:spPr>
      </p:pic>
      <p:sp>
        <p:nvSpPr>
          <p:cNvPr id="8" name="TextBox 7"/>
          <p:cNvSpPr txBox="1"/>
          <p:nvPr/>
        </p:nvSpPr>
        <p:spPr>
          <a:xfrm>
            <a:off x="8441014" y="6220236"/>
            <a:ext cx="574196" cy="338554"/>
          </a:xfrm>
          <a:prstGeom prst="rect">
            <a:avLst/>
          </a:prstGeom>
          <a:noFill/>
        </p:spPr>
        <p:txBody>
          <a:bodyPr wrap="squar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22491345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Estarta Solutions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32</a:t>
            </a:fld>
            <a:endParaRPr lang="en-US" dirty="0">
              <a:solidFill>
                <a:schemeClr val="bg1"/>
              </a:solidFill>
            </a:endParaRPr>
          </a:p>
        </p:txBody>
      </p:sp>
      <p:sp>
        <p:nvSpPr>
          <p:cNvPr id="5" name="Title 5"/>
          <p:cNvSpPr txBox="1">
            <a:spLocks/>
          </p:cNvSpPr>
          <p:nvPr/>
        </p:nvSpPr>
        <p:spPr>
          <a:xfrm>
            <a:off x="2280620" y="238513"/>
            <a:ext cx="6347013" cy="4201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0000"/>
                </a:solidFill>
              </a:rPr>
              <a:t>Analytics</a:t>
            </a:r>
            <a:endParaRPr lang="en-US" sz="3600" b="1" dirty="0">
              <a:solidFill>
                <a:srgbClr val="FF0000"/>
              </a:solidFill>
            </a:endParaRPr>
          </a:p>
        </p:txBody>
      </p:sp>
      <p:sp>
        <p:nvSpPr>
          <p:cNvPr id="6" name="TextBox 5"/>
          <p:cNvSpPr txBox="1"/>
          <p:nvPr/>
        </p:nvSpPr>
        <p:spPr>
          <a:xfrm>
            <a:off x="0" y="1171977"/>
            <a:ext cx="8873543" cy="2585323"/>
          </a:xfrm>
          <a:prstGeom prst="rect">
            <a:avLst/>
          </a:prstGeom>
          <a:noFill/>
        </p:spPr>
        <p:txBody>
          <a:bodyPr wrap="square" rtlCol="0">
            <a:spAutoFit/>
          </a:bodyPr>
          <a:lstStyle/>
          <a:p>
            <a:pPr algn="just"/>
            <a:r>
              <a:rPr lang="en-US" dirty="0" smtClean="0">
                <a:latin typeface="Verdana" panose="020B0604030504040204" pitchFamily="34" charset="0"/>
                <a:ea typeface="Verdana" panose="020B0604030504040204" pitchFamily="34" charset="0"/>
                <a:cs typeface="Verdana" panose="020B0604030504040204" pitchFamily="34" charset="0"/>
              </a:rPr>
              <a:t>The analytics module is providing set of financial and human resources related reports related to the internal process, beside some of the reports related to the social security and taxation department official reports.</a:t>
            </a:r>
          </a:p>
          <a:p>
            <a:pPr algn="just"/>
            <a:endParaRPr lang="en-US"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Headcount reports</a:t>
            </a:r>
          </a:p>
          <a:p>
            <a:pPr marL="342900" indent="-342900" algn="jus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Statistical </a:t>
            </a:r>
            <a:r>
              <a:rPr lang="en-US" dirty="0" smtClean="0">
                <a:latin typeface="Verdana" panose="020B0604030504040204" pitchFamily="34" charset="0"/>
                <a:ea typeface="Verdana" panose="020B0604030504040204" pitchFamily="34" charset="0"/>
                <a:cs typeface="Verdana" panose="020B0604030504040204" pitchFamily="34" charset="0"/>
              </a:rPr>
              <a:t>reports</a:t>
            </a:r>
          </a:p>
          <a:p>
            <a:pPr marL="342900" indent="-342900" algn="jus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Financial reports</a:t>
            </a:r>
          </a:p>
          <a:p>
            <a:pPr marL="342900" indent="-342900" algn="jus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MIS reports</a:t>
            </a:r>
          </a:p>
          <a:p>
            <a:pPr marL="342900" indent="-342900" algn="jus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General reports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8441014" y="6220236"/>
            <a:ext cx="574196" cy="338554"/>
          </a:xfrm>
          <a:prstGeom prst="rect">
            <a:avLst/>
          </a:prstGeom>
          <a:noFill/>
        </p:spPr>
        <p:txBody>
          <a:bodyPr wrap="square" rtlCol="0">
            <a:spAutoFit/>
          </a:bodyPr>
          <a:lstStyle/>
          <a:p>
            <a:r>
              <a:rPr lang="en-US" sz="1600" dirty="0" smtClean="0">
                <a:hlinkClick r:id="rId2" action="ppaction://hlinksldjump"/>
              </a:rPr>
              <a:t>Back</a:t>
            </a:r>
            <a:endParaRPr lang="en-US" sz="1600" dirty="0"/>
          </a:p>
        </p:txBody>
      </p:sp>
    </p:spTree>
    <p:extLst>
      <p:ext uri="{BB962C8B-B14F-4D97-AF65-F5344CB8AC3E}">
        <p14:creationId xmlns:p14="http://schemas.microsoft.com/office/powerpoint/2010/main" val="3146548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Estarta Solutions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33</a:t>
            </a:fld>
            <a:endParaRPr lang="en-US" dirty="0">
              <a:solidFill>
                <a:schemeClr val="bg1"/>
              </a:solidFill>
            </a:endParaRPr>
          </a:p>
        </p:txBody>
      </p:sp>
      <p:sp>
        <p:nvSpPr>
          <p:cNvPr id="5" name="Title 5"/>
          <p:cNvSpPr txBox="1">
            <a:spLocks/>
          </p:cNvSpPr>
          <p:nvPr/>
        </p:nvSpPr>
        <p:spPr>
          <a:xfrm>
            <a:off x="2280620" y="238513"/>
            <a:ext cx="6347013" cy="4201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0000"/>
                </a:solidFill>
              </a:rPr>
              <a:t>Analytics</a:t>
            </a:r>
            <a:endParaRPr lang="en-US" sz="3600" b="1" dirty="0">
              <a:solidFill>
                <a:srgbClr val="FF0000"/>
              </a:solidFill>
            </a:endParaRPr>
          </a:p>
        </p:txBody>
      </p:sp>
      <p:sp>
        <p:nvSpPr>
          <p:cNvPr id="6" name="TextBox 5"/>
          <p:cNvSpPr txBox="1"/>
          <p:nvPr/>
        </p:nvSpPr>
        <p:spPr>
          <a:xfrm>
            <a:off x="0" y="1171977"/>
            <a:ext cx="8873543" cy="646331"/>
          </a:xfrm>
          <a:prstGeom prst="rect">
            <a:avLst/>
          </a:prstGeom>
          <a:noFill/>
        </p:spPr>
        <p:txBody>
          <a:bodyPr wrap="square" rtlCol="0">
            <a:spAutoFit/>
          </a:bodyPr>
          <a:lstStyle/>
          <a:p>
            <a:pPr algn="just"/>
            <a:r>
              <a:rPr lang="en-US" dirty="0" smtClean="0">
                <a:latin typeface="Verdana" panose="020B0604030504040204" pitchFamily="34" charset="0"/>
                <a:ea typeface="Verdana" panose="020B0604030504040204" pitchFamily="34" charset="0"/>
                <a:cs typeface="Verdana" panose="020B0604030504040204" pitchFamily="34" charset="0"/>
              </a:rPr>
              <a:t>HR matrix: is an automated tool to </a:t>
            </a:r>
            <a:r>
              <a:rPr lang="en-US" dirty="0">
                <a:latin typeface="Verdana" panose="020B0604030504040204" pitchFamily="34" charset="0"/>
                <a:ea typeface="Verdana" panose="020B0604030504040204" pitchFamily="34" charset="0"/>
                <a:cs typeface="Verdana" panose="020B0604030504040204" pitchFamily="34" charset="0"/>
              </a:rPr>
              <a:t>extract the up to date demographic numbers of the </a:t>
            </a:r>
            <a:r>
              <a:rPr lang="en-US" dirty="0" smtClean="0">
                <a:latin typeface="Verdana" panose="020B0604030504040204" pitchFamily="34" charset="0"/>
                <a:ea typeface="Verdana" panose="020B0604030504040204" pitchFamily="34" charset="0"/>
                <a:cs typeface="Verdana" panose="020B0604030504040204" pitchFamily="34" charset="0"/>
              </a:rPr>
              <a:t>organization over a monthly basis across one year</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2"/>
          <a:stretch>
            <a:fillRect/>
          </a:stretch>
        </p:blipFill>
        <p:spPr>
          <a:xfrm>
            <a:off x="94311" y="2516255"/>
            <a:ext cx="8920900" cy="2562225"/>
          </a:xfrm>
          <a:prstGeom prst="rect">
            <a:avLst/>
          </a:prstGeom>
        </p:spPr>
      </p:pic>
      <p:sp>
        <p:nvSpPr>
          <p:cNvPr id="8" name="TextBox 7"/>
          <p:cNvSpPr txBox="1"/>
          <p:nvPr/>
        </p:nvSpPr>
        <p:spPr>
          <a:xfrm>
            <a:off x="8441014" y="6220236"/>
            <a:ext cx="574196" cy="338554"/>
          </a:xfrm>
          <a:prstGeom prst="rect">
            <a:avLst/>
          </a:prstGeom>
          <a:noFill/>
        </p:spPr>
        <p:txBody>
          <a:bodyPr wrap="squar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3566237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Estarta Solutions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34</a:t>
            </a:fld>
            <a:endParaRPr lang="en-US" dirty="0">
              <a:solidFill>
                <a:schemeClr val="bg1"/>
              </a:solidFill>
            </a:endParaRPr>
          </a:p>
        </p:txBody>
      </p:sp>
      <p:sp>
        <p:nvSpPr>
          <p:cNvPr id="5" name="Title 1"/>
          <p:cNvSpPr txBox="1">
            <a:spLocks/>
          </p:cNvSpPr>
          <p:nvPr/>
        </p:nvSpPr>
        <p:spPr>
          <a:xfrm>
            <a:off x="2280620" y="266651"/>
            <a:ext cx="6347013" cy="420183"/>
          </a:xfrm>
          <a:prstGeom prst="rect">
            <a:avLst/>
          </a:prstGeom>
        </p:spPr>
        <p:txBody>
          <a:bodyPr>
            <a:noAutofit/>
          </a:bodyPr>
          <a:lstStyle>
            <a:defPPr>
              <a:defRPr lang="en-US"/>
            </a:defPPr>
            <a:lvl1pPr>
              <a:lnSpc>
                <a:spcPct val="90000"/>
              </a:lnSpc>
              <a:spcBef>
                <a:spcPct val="0"/>
              </a:spcBef>
              <a:defRPr sz="3600" b="1">
                <a:solidFill>
                  <a:srgbClr val="FF0000"/>
                </a:solidFill>
                <a:latin typeface="+mj-lt"/>
                <a:ea typeface="+mj-ea"/>
                <a:cs typeface="+mj-cs"/>
              </a:defRPr>
            </a:lvl1pPr>
          </a:lstStyle>
          <a:p>
            <a:r>
              <a:rPr lang="en-US" dirty="0"/>
              <a:t>Self </a:t>
            </a:r>
            <a:r>
              <a:rPr lang="en-US" dirty="0" smtClean="0"/>
              <a:t>Service </a:t>
            </a:r>
            <a:endParaRPr lang="en-US" dirty="0"/>
          </a:p>
        </p:txBody>
      </p:sp>
      <p:sp>
        <p:nvSpPr>
          <p:cNvPr id="6" name="TextBox 5"/>
          <p:cNvSpPr txBox="1"/>
          <p:nvPr/>
        </p:nvSpPr>
        <p:spPr>
          <a:xfrm>
            <a:off x="0" y="1528792"/>
            <a:ext cx="9144000" cy="1754326"/>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The self-service portal is an independent portal of the HRMS that provides front-end online services to enable </a:t>
            </a:r>
            <a:r>
              <a:rPr lang="en-US" dirty="0" smtClean="0">
                <a:latin typeface="Verdana" panose="020B0604030504040204" pitchFamily="34" charset="0"/>
                <a:ea typeface="Verdana" panose="020B0604030504040204" pitchFamily="34" charset="0"/>
                <a:cs typeface="Verdana" panose="020B0604030504040204" pitchFamily="34" charset="0"/>
              </a:rPr>
              <a:t>the company’s online </a:t>
            </a:r>
            <a:r>
              <a:rPr lang="en-US" dirty="0">
                <a:latin typeface="Verdana" panose="020B0604030504040204" pitchFamily="34" charset="0"/>
                <a:ea typeface="Verdana" panose="020B0604030504040204" pitchFamily="34" charset="0"/>
                <a:cs typeface="Verdana" panose="020B0604030504040204" pitchFamily="34" charset="0"/>
              </a:rPr>
              <a:t>users to perform their activities in a systematic way</a:t>
            </a:r>
            <a:r>
              <a:rPr lang="en-US" dirty="0" smtClean="0">
                <a:latin typeface="Verdana" panose="020B0604030504040204" pitchFamily="34" charset="0"/>
                <a:ea typeface="Verdana" panose="020B0604030504040204" pitchFamily="34" charset="0"/>
                <a:cs typeface="Verdana" panose="020B0604030504040204" pitchFamily="34" charset="0"/>
              </a:rPr>
              <a:t>.</a:t>
            </a:r>
            <a:br>
              <a:rPr lang="en-US" dirty="0" smtClean="0">
                <a:latin typeface="Verdana" panose="020B0604030504040204" pitchFamily="34" charset="0"/>
                <a:ea typeface="Verdana" panose="020B0604030504040204" pitchFamily="34" charset="0"/>
                <a:cs typeface="Verdana" panose="020B0604030504040204" pitchFamily="34" charset="0"/>
              </a:rPr>
            </a:b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Manager View</a:t>
            </a:r>
          </a:p>
          <a:p>
            <a:pPr marL="285750" indent="-285750">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Employee View</a:t>
            </a:r>
            <a:endParaRPr lang="en-US" dirty="0"/>
          </a:p>
        </p:txBody>
      </p:sp>
      <p:sp>
        <p:nvSpPr>
          <p:cNvPr id="7" name="TextBox 6"/>
          <p:cNvSpPr txBox="1"/>
          <p:nvPr/>
        </p:nvSpPr>
        <p:spPr>
          <a:xfrm>
            <a:off x="8441014" y="6220236"/>
            <a:ext cx="574196" cy="338554"/>
          </a:xfrm>
          <a:prstGeom prst="rect">
            <a:avLst/>
          </a:prstGeom>
          <a:noFill/>
        </p:spPr>
        <p:txBody>
          <a:bodyPr wrap="square" rtlCol="0">
            <a:spAutoFit/>
          </a:bodyPr>
          <a:lstStyle/>
          <a:p>
            <a:r>
              <a:rPr lang="en-US" sz="1600" dirty="0" smtClean="0">
                <a:hlinkClick r:id="rId2" action="ppaction://hlinksldjump"/>
              </a:rPr>
              <a:t>Back</a:t>
            </a:r>
            <a:endParaRPr lang="en-US" sz="1600" dirty="0"/>
          </a:p>
        </p:txBody>
      </p:sp>
    </p:spTree>
    <p:extLst>
      <p:ext uri="{BB962C8B-B14F-4D97-AF65-F5344CB8AC3E}">
        <p14:creationId xmlns:p14="http://schemas.microsoft.com/office/powerpoint/2010/main" val="38746652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Estarta Solutions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35</a:t>
            </a:fld>
            <a:endParaRPr lang="en-US" dirty="0">
              <a:solidFill>
                <a:schemeClr val="bg1"/>
              </a:solidFill>
            </a:endParaRPr>
          </a:p>
        </p:txBody>
      </p:sp>
      <p:sp>
        <p:nvSpPr>
          <p:cNvPr id="5" name="Title 1"/>
          <p:cNvSpPr txBox="1">
            <a:spLocks/>
          </p:cNvSpPr>
          <p:nvPr/>
        </p:nvSpPr>
        <p:spPr>
          <a:xfrm>
            <a:off x="2280620" y="266651"/>
            <a:ext cx="6347013" cy="4201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rPr>
              <a:t>Self Service Cont</a:t>
            </a:r>
            <a:r>
              <a:rPr lang="en-US" sz="3600" b="1" dirty="0" smtClean="0">
                <a:solidFill>
                  <a:srgbClr val="FF0000"/>
                </a:solidFill>
              </a:rPr>
              <a:t>.</a:t>
            </a:r>
            <a:endParaRPr lang="en-US" sz="3600" b="1" dirty="0">
              <a:solidFill>
                <a:srgbClr val="FF0000"/>
              </a:solidFill>
            </a:endParaRPr>
          </a:p>
        </p:txBody>
      </p:sp>
      <p:sp>
        <p:nvSpPr>
          <p:cNvPr id="6" name="Rectangle 5"/>
          <p:cNvSpPr/>
          <p:nvPr/>
        </p:nvSpPr>
        <p:spPr>
          <a:xfrm>
            <a:off x="0" y="1175737"/>
            <a:ext cx="3520890" cy="5494005"/>
          </a:xfrm>
          <a:prstGeom prst="rect">
            <a:avLst/>
          </a:prstGeom>
        </p:spPr>
        <p:txBody>
          <a:bodyPr wrap="square">
            <a:spAutoFit/>
          </a:bodyPr>
          <a:lstStyle/>
          <a:p>
            <a:pPr algn="just">
              <a:lnSpc>
                <a:spcPct val="130000"/>
              </a:lnSpc>
            </a:pPr>
            <a:r>
              <a:rPr lang="en-US" sz="1700" dirty="0" smtClean="0">
                <a:latin typeface="Verdana" panose="020B0604030504040204" pitchFamily="34" charset="0"/>
                <a:ea typeface="Verdana" panose="020B0604030504040204" pitchFamily="34" charset="0"/>
                <a:cs typeface="Verdana" panose="020B0604030504040204" pitchFamily="34" charset="0"/>
              </a:rPr>
              <a:t>The side screen shows the employee system view where the employee can view his/her profile by clicking on their name. </a:t>
            </a:r>
            <a:r>
              <a:rPr lang="en-US" sz="1700" dirty="0">
                <a:latin typeface="Verdana" panose="020B0604030504040204" pitchFamily="34" charset="0"/>
                <a:ea typeface="Verdana" panose="020B0604030504040204" pitchFamily="34" charset="0"/>
                <a:cs typeface="Verdana" panose="020B0604030504040204" pitchFamily="34" charset="0"/>
              </a:rPr>
              <a:t>F</a:t>
            </a:r>
            <a:r>
              <a:rPr lang="en-US" sz="1700" dirty="0" smtClean="0">
                <a:latin typeface="Verdana" panose="020B0604030504040204" pitchFamily="34" charset="0"/>
                <a:ea typeface="Verdana" panose="020B0604030504040204" pitchFamily="34" charset="0"/>
                <a:cs typeface="Verdana" panose="020B0604030504040204" pitchFamily="34" charset="0"/>
              </a:rPr>
              <a:t>ollowing are the main features for all employees:</a:t>
            </a:r>
          </a:p>
          <a:p>
            <a:pPr marL="285750" indent="-285750" algn="just">
              <a:lnSpc>
                <a:spcPct val="130000"/>
              </a:lnSpc>
              <a:buFont typeface="Arial" panose="020B0604020202020204" pitchFamily="34" charset="0"/>
              <a:buChar char="•"/>
            </a:pPr>
            <a:r>
              <a:rPr lang="en-US" sz="1700" dirty="0" smtClean="0">
                <a:latin typeface="Verdana" panose="020B0604030504040204" pitchFamily="34" charset="0"/>
                <a:ea typeface="Verdana" panose="020B0604030504040204" pitchFamily="34" charset="0"/>
                <a:cs typeface="Verdana" panose="020B0604030504040204" pitchFamily="34" charset="0"/>
              </a:rPr>
              <a:t>My inbox</a:t>
            </a:r>
          </a:p>
          <a:p>
            <a:pPr marL="285750" indent="-285750" algn="just">
              <a:lnSpc>
                <a:spcPct val="130000"/>
              </a:lnSpc>
              <a:buFont typeface="Arial" panose="020B0604020202020204" pitchFamily="34" charset="0"/>
              <a:buChar char="•"/>
            </a:pPr>
            <a:r>
              <a:rPr lang="en-US" sz="1700" dirty="0" smtClean="0">
                <a:latin typeface="Verdana" panose="020B0604030504040204" pitchFamily="34" charset="0"/>
                <a:ea typeface="Verdana" panose="020B0604030504040204" pitchFamily="34" charset="0"/>
                <a:cs typeface="Verdana" panose="020B0604030504040204" pitchFamily="34" charset="0"/>
              </a:rPr>
              <a:t>My outbox</a:t>
            </a:r>
          </a:p>
          <a:p>
            <a:pPr marL="285750" indent="-285750" algn="just">
              <a:lnSpc>
                <a:spcPct val="130000"/>
              </a:lnSpc>
              <a:buFont typeface="Arial" panose="020B0604020202020204" pitchFamily="34" charset="0"/>
              <a:buChar char="•"/>
            </a:pPr>
            <a:r>
              <a:rPr lang="en-US" sz="1700" dirty="0" smtClean="0">
                <a:latin typeface="Verdana" panose="020B0604030504040204" pitchFamily="34" charset="0"/>
                <a:ea typeface="Verdana" panose="020B0604030504040204" pitchFamily="34" charset="0"/>
                <a:cs typeface="Verdana" panose="020B0604030504040204" pitchFamily="34" charset="0"/>
              </a:rPr>
              <a:t>Leave request</a:t>
            </a:r>
          </a:p>
          <a:p>
            <a:pPr marL="285750" indent="-285750" algn="just">
              <a:lnSpc>
                <a:spcPct val="130000"/>
              </a:lnSpc>
              <a:buFont typeface="Arial" panose="020B0604020202020204" pitchFamily="34" charset="0"/>
              <a:buChar char="•"/>
            </a:pPr>
            <a:r>
              <a:rPr lang="en-US" sz="1700" dirty="0" smtClean="0">
                <a:latin typeface="Verdana" panose="020B0604030504040204" pitchFamily="34" charset="0"/>
                <a:ea typeface="Verdana" panose="020B0604030504040204" pitchFamily="34" charset="0"/>
                <a:cs typeface="Verdana" panose="020B0604030504040204" pitchFamily="34" charset="0"/>
              </a:rPr>
              <a:t>Company polls</a:t>
            </a:r>
          </a:p>
          <a:p>
            <a:pPr marL="285750" indent="-285750" algn="just">
              <a:lnSpc>
                <a:spcPct val="130000"/>
              </a:lnSpc>
              <a:buFont typeface="Arial" panose="020B0604020202020204" pitchFamily="34" charset="0"/>
              <a:buChar char="•"/>
            </a:pPr>
            <a:r>
              <a:rPr lang="en-US" sz="1700" dirty="0" smtClean="0">
                <a:latin typeface="Verdana" panose="020B0604030504040204" pitchFamily="34" charset="0"/>
                <a:ea typeface="Verdana" panose="020B0604030504040204" pitchFamily="34" charset="0"/>
                <a:cs typeface="Verdana" panose="020B0604030504040204" pitchFamily="34" charset="0"/>
              </a:rPr>
              <a:t>Vacation balances</a:t>
            </a:r>
          </a:p>
          <a:p>
            <a:pPr marL="285750" indent="-285750" algn="just">
              <a:lnSpc>
                <a:spcPct val="130000"/>
              </a:lnSpc>
              <a:buFont typeface="Arial" panose="020B0604020202020204" pitchFamily="34" charset="0"/>
              <a:buChar char="•"/>
            </a:pPr>
            <a:r>
              <a:rPr lang="en-US" sz="1700" dirty="0" smtClean="0">
                <a:latin typeface="Verdana" panose="020B0604030504040204" pitchFamily="34" charset="0"/>
                <a:ea typeface="Verdana" panose="020B0604030504040204" pitchFamily="34" charset="0"/>
                <a:cs typeface="Verdana" panose="020B0604030504040204" pitchFamily="34" charset="0"/>
              </a:rPr>
              <a:t>Attendance </a:t>
            </a:r>
          </a:p>
          <a:p>
            <a:pPr marL="285750" indent="-285750" algn="just">
              <a:lnSpc>
                <a:spcPct val="130000"/>
              </a:lnSpc>
              <a:buFont typeface="Arial" panose="020B0604020202020204" pitchFamily="34" charset="0"/>
              <a:buChar char="•"/>
            </a:pPr>
            <a:r>
              <a:rPr lang="en-US" sz="1700" dirty="0" smtClean="0">
                <a:latin typeface="Verdana" panose="020B0604030504040204" pitchFamily="34" charset="0"/>
                <a:ea typeface="Verdana" panose="020B0604030504040204" pitchFamily="34" charset="0"/>
                <a:cs typeface="Verdana" panose="020B0604030504040204" pitchFamily="34" charset="0"/>
              </a:rPr>
              <a:t>Salary slip</a:t>
            </a:r>
          </a:p>
          <a:p>
            <a:pPr marL="285750" indent="-285750" algn="just">
              <a:lnSpc>
                <a:spcPct val="130000"/>
              </a:lnSpc>
              <a:buFont typeface="Arial" panose="020B0604020202020204" pitchFamily="34" charset="0"/>
              <a:buChar char="•"/>
            </a:pPr>
            <a:r>
              <a:rPr lang="en-US" sz="1700" dirty="0" smtClean="0">
                <a:latin typeface="Verdana" panose="020B0604030504040204" pitchFamily="34" charset="0"/>
                <a:ea typeface="Verdana" panose="020B0604030504040204" pitchFamily="34" charset="0"/>
                <a:cs typeface="Verdana" panose="020B0604030504040204" pitchFamily="34" charset="0"/>
              </a:rPr>
              <a:t>Public holiday</a:t>
            </a:r>
          </a:p>
          <a:p>
            <a:pPr marL="285750" indent="-285750" algn="just">
              <a:lnSpc>
                <a:spcPct val="130000"/>
              </a:lnSpc>
              <a:buFont typeface="Arial" panose="020B0604020202020204" pitchFamily="34" charset="0"/>
              <a:buChar char="•"/>
            </a:pPr>
            <a:r>
              <a:rPr lang="en-US" sz="1700" dirty="0" smtClean="0">
                <a:latin typeface="Verdana" panose="020B0604030504040204" pitchFamily="34" charset="0"/>
                <a:ea typeface="Verdana" panose="020B0604030504040204" pitchFamily="34" charset="0"/>
                <a:cs typeface="Verdana" panose="020B0604030504040204" pitchFamily="34" charset="0"/>
              </a:rPr>
              <a:t>Public folder</a:t>
            </a:r>
          </a:p>
          <a:p>
            <a:pPr marL="285750" indent="-285750" algn="just">
              <a:lnSpc>
                <a:spcPct val="130000"/>
              </a:lnSpc>
              <a:buFont typeface="Arial" panose="020B0604020202020204" pitchFamily="34" charset="0"/>
              <a:buChar char="•"/>
            </a:pPr>
            <a:r>
              <a:rPr lang="en-US" sz="1700" dirty="0" smtClean="0">
                <a:latin typeface="Verdana" panose="020B0604030504040204" pitchFamily="34" charset="0"/>
                <a:ea typeface="Verdana" panose="020B0604030504040204" pitchFamily="34" charset="0"/>
                <a:cs typeface="Verdana" panose="020B0604030504040204" pitchFamily="34" charset="0"/>
              </a:rPr>
              <a:t>Change password</a:t>
            </a:r>
            <a:endParaRPr lang="en-US" sz="1700"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0890" y="1175737"/>
            <a:ext cx="5522976" cy="5312663"/>
          </a:xfrm>
          <a:prstGeom prst="rect">
            <a:avLst/>
          </a:prstGeom>
        </p:spPr>
      </p:pic>
      <p:sp>
        <p:nvSpPr>
          <p:cNvPr id="9" name="TextBox 8"/>
          <p:cNvSpPr txBox="1"/>
          <p:nvPr/>
        </p:nvSpPr>
        <p:spPr>
          <a:xfrm>
            <a:off x="8441014" y="6220236"/>
            <a:ext cx="574196" cy="338554"/>
          </a:xfrm>
          <a:prstGeom prst="rect">
            <a:avLst/>
          </a:prstGeom>
          <a:noFill/>
        </p:spPr>
        <p:txBody>
          <a:bodyPr wrap="squar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806137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Estarta Solutions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36</a:t>
            </a:fld>
            <a:endParaRPr lang="en-US">
              <a:solidFill>
                <a:schemeClr val="bg1"/>
              </a:solidFill>
            </a:endParaRPr>
          </a:p>
        </p:txBody>
      </p:sp>
      <p:sp>
        <p:nvSpPr>
          <p:cNvPr id="5" name="Title 1"/>
          <p:cNvSpPr txBox="1">
            <a:spLocks/>
          </p:cNvSpPr>
          <p:nvPr/>
        </p:nvSpPr>
        <p:spPr>
          <a:xfrm>
            <a:off x="2280620" y="266651"/>
            <a:ext cx="6347013" cy="4201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rPr>
              <a:t>Self Service Cont</a:t>
            </a:r>
            <a:r>
              <a:rPr lang="en-US" sz="3600" b="1" dirty="0" smtClean="0">
                <a:solidFill>
                  <a:srgbClr val="FF0000"/>
                </a:solidFill>
              </a:rPr>
              <a:t>.</a:t>
            </a:r>
            <a:endParaRPr lang="en-US" sz="3600" b="1" dirty="0">
              <a:solidFill>
                <a:srgbClr val="FF0000"/>
              </a:solidFill>
            </a:endParaRPr>
          </a:p>
        </p:txBody>
      </p:sp>
      <p:sp>
        <p:nvSpPr>
          <p:cNvPr id="7" name="Rectangle 6"/>
          <p:cNvSpPr/>
          <p:nvPr/>
        </p:nvSpPr>
        <p:spPr>
          <a:xfrm>
            <a:off x="167426" y="1030042"/>
            <a:ext cx="8809149" cy="2192908"/>
          </a:xfrm>
          <a:prstGeom prst="rect">
            <a:avLst/>
          </a:prstGeom>
        </p:spPr>
        <p:txBody>
          <a:bodyPr wrap="square">
            <a:spAutoFit/>
          </a:bodyPr>
          <a:lstStyle/>
          <a:p>
            <a:pPr algn="just">
              <a:lnSpc>
                <a:spcPct val="130000"/>
              </a:lnSpc>
            </a:pPr>
            <a:r>
              <a:rPr lang="en-US" sz="1500" dirty="0">
                <a:latin typeface="Verdana" panose="020B0604030504040204" pitchFamily="34" charset="0"/>
                <a:ea typeface="Verdana" panose="020B0604030504040204" pitchFamily="34" charset="0"/>
                <a:cs typeface="Verdana" panose="020B0604030504040204" pitchFamily="34" charset="0"/>
              </a:rPr>
              <a:t>My Inbox contains all the transactions received to the logged in user from others. Some transactions need an action to be </a:t>
            </a:r>
            <a:r>
              <a:rPr lang="en-US" sz="1500" dirty="0" smtClean="0">
                <a:latin typeface="Verdana" panose="020B0604030504040204" pitchFamily="34" charset="0"/>
                <a:ea typeface="Verdana" panose="020B0604030504040204" pitchFamily="34" charset="0"/>
                <a:cs typeface="Verdana" panose="020B0604030504040204" pitchFamily="34" charset="0"/>
              </a:rPr>
              <a:t>taken, depending </a:t>
            </a:r>
            <a:r>
              <a:rPr lang="en-US" sz="1500" dirty="0">
                <a:latin typeface="Verdana" panose="020B0604030504040204" pitchFamily="34" charset="0"/>
                <a:ea typeface="Verdana" panose="020B0604030504040204" pitchFamily="34" charset="0"/>
                <a:cs typeface="Verdana" panose="020B0604030504040204" pitchFamily="34" charset="0"/>
              </a:rPr>
              <a:t>on the </a:t>
            </a:r>
            <a:r>
              <a:rPr lang="en-US" sz="1500" dirty="0" smtClean="0">
                <a:latin typeface="Verdana" panose="020B0604030504040204" pitchFamily="34" charset="0"/>
                <a:ea typeface="Verdana" panose="020B0604030504040204" pitchFamily="34" charset="0"/>
                <a:cs typeface="Verdana" panose="020B0604030504040204" pitchFamily="34" charset="0"/>
              </a:rPr>
              <a:t>transaction and </a:t>
            </a:r>
            <a:r>
              <a:rPr lang="en-US" sz="1500" dirty="0">
                <a:latin typeface="Verdana" panose="020B0604030504040204" pitchFamily="34" charset="0"/>
                <a:ea typeface="Verdana" panose="020B0604030504040204" pitchFamily="34" charset="0"/>
                <a:cs typeface="Verdana" panose="020B0604030504040204" pitchFamily="34" charset="0"/>
              </a:rPr>
              <a:t>the logged in </a:t>
            </a:r>
            <a:r>
              <a:rPr lang="en-US" sz="1500" dirty="0" smtClean="0">
                <a:latin typeface="Verdana" panose="020B0604030504040204" pitchFamily="34" charset="0"/>
                <a:ea typeface="Verdana" panose="020B0604030504040204" pitchFamily="34" charset="0"/>
                <a:cs typeface="Verdana" panose="020B0604030504040204" pitchFamily="34" charset="0"/>
              </a:rPr>
              <a:t>user </a:t>
            </a:r>
            <a:r>
              <a:rPr lang="en-US" sz="1500" dirty="0">
                <a:latin typeface="Verdana" panose="020B0604030504040204" pitchFamily="34" charset="0"/>
                <a:ea typeface="Verdana" panose="020B0604030504040204" pitchFamily="34" charset="0"/>
                <a:cs typeface="Verdana" panose="020B0604030504040204" pitchFamily="34" charset="0"/>
              </a:rPr>
              <a:t>privileges.</a:t>
            </a:r>
          </a:p>
          <a:p>
            <a:pPr algn="just">
              <a:lnSpc>
                <a:spcPct val="130000"/>
              </a:lnSpc>
            </a:pPr>
            <a:r>
              <a:rPr lang="en-US" sz="1500" dirty="0" smtClean="0">
                <a:latin typeface="Verdana" panose="020B0604030504040204" pitchFamily="34" charset="0"/>
                <a:ea typeface="Verdana" panose="020B0604030504040204" pitchFamily="34" charset="0"/>
                <a:cs typeface="Verdana" panose="020B0604030504040204" pitchFamily="34" charset="0"/>
              </a:rPr>
              <a:t>My </a:t>
            </a:r>
            <a:r>
              <a:rPr lang="en-US" sz="1500" dirty="0">
                <a:latin typeface="Verdana" panose="020B0604030504040204" pitchFamily="34" charset="0"/>
                <a:ea typeface="Verdana" panose="020B0604030504040204" pitchFamily="34" charset="0"/>
                <a:cs typeface="Verdana" panose="020B0604030504040204" pitchFamily="34" charset="0"/>
              </a:rPr>
              <a:t>O</a:t>
            </a:r>
            <a:r>
              <a:rPr lang="en-US" sz="1500" dirty="0" smtClean="0">
                <a:latin typeface="Verdana" panose="020B0604030504040204" pitchFamily="34" charset="0"/>
                <a:ea typeface="Verdana" panose="020B0604030504040204" pitchFamily="34" charset="0"/>
                <a:cs typeface="Verdana" panose="020B0604030504040204" pitchFamily="34" charset="0"/>
              </a:rPr>
              <a:t>utbox </a:t>
            </a:r>
            <a:r>
              <a:rPr lang="en-US" sz="1500" dirty="0">
                <a:latin typeface="Verdana" panose="020B0604030504040204" pitchFamily="34" charset="0"/>
                <a:ea typeface="Verdana" panose="020B0604030504040204" pitchFamily="34" charset="0"/>
                <a:cs typeface="Verdana" panose="020B0604030504040204" pitchFamily="34" charset="0"/>
              </a:rPr>
              <a:t>contains all the transactions sent from the logged in user to others, if it’s in Pending status </a:t>
            </a:r>
            <a:r>
              <a:rPr lang="en-US" sz="1500" dirty="0" smtClean="0">
                <a:latin typeface="Verdana" panose="020B0604030504040204" pitchFamily="34" charset="0"/>
                <a:ea typeface="Verdana" panose="020B0604030504040204" pitchFamily="34" charset="0"/>
                <a:cs typeface="Verdana" panose="020B0604030504040204" pitchFamily="34" charset="0"/>
              </a:rPr>
              <a:t>then it </a:t>
            </a:r>
            <a:r>
              <a:rPr lang="en-US" sz="1500" dirty="0">
                <a:latin typeface="Verdana" panose="020B0604030504040204" pitchFamily="34" charset="0"/>
                <a:ea typeface="Verdana" panose="020B0604030504040204" pitchFamily="34" charset="0"/>
                <a:cs typeface="Verdana" panose="020B0604030504040204" pitchFamily="34" charset="0"/>
              </a:rPr>
              <a:t>can be canceled. If the task stays in </a:t>
            </a:r>
            <a:r>
              <a:rPr lang="en-US" sz="1500" dirty="0" smtClean="0">
                <a:latin typeface="Verdana" panose="020B0604030504040204" pitchFamily="34" charset="0"/>
                <a:ea typeface="Verdana" panose="020B0604030504040204" pitchFamily="34" charset="0"/>
                <a:cs typeface="Verdana" panose="020B0604030504040204" pitchFamily="34" charset="0"/>
              </a:rPr>
              <a:t>a Pending </a:t>
            </a:r>
            <a:r>
              <a:rPr lang="en-US" sz="1500" dirty="0">
                <a:latin typeface="Verdana" panose="020B0604030504040204" pitchFamily="34" charset="0"/>
                <a:ea typeface="Verdana" panose="020B0604030504040204" pitchFamily="34" charset="0"/>
                <a:cs typeface="Verdana" panose="020B0604030504040204" pitchFamily="34" charset="0"/>
              </a:rPr>
              <a:t>status after a specified period of </a:t>
            </a:r>
            <a:r>
              <a:rPr lang="en-US" sz="1500" dirty="0" smtClean="0">
                <a:latin typeface="Verdana" panose="020B0604030504040204" pitchFamily="34" charset="0"/>
                <a:ea typeface="Verdana" panose="020B0604030504040204" pitchFamily="34" charset="0"/>
                <a:cs typeface="Verdana" panose="020B0604030504040204" pitchFamily="34" charset="0"/>
              </a:rPr>
              <a:t>time the </a:t>
            </a:r>
            <a:r>
              <a:rPr lang="en-US" sz="1500" dirty="0">
                <a:latin typeface="Verdana" panose="020B0604030504040204" pitchFamily="34" charset="0"/>
                <a:ea typeface="Verdana" panose="020B0604030504040204" pitchFamily="34" charset="0"/>
                <a:cs typeface="Verdana" panose="020B0604030504040204" pitchFamily="34" charset="0"/>
              </a:rPr>
              <a:t>employee can escalate </a:t>
            </a:r>
            <a:r>
              <a:rPr lang="en-US" sz="1500" dirty="0" smtClean="0">
                <a:latin typeface="Verdana" panose="020B0604030504040204" pitchFamily="34" charset="0"/>
                <a:ea typeface="Verdana" panose="020B0604030504040204" pitchFamily="34" charset="0"/>
                <a:cs typeface="Verdana" panose="020B0604030504040204" pitchFamily="34" charset="0"/>
              </a:rPr>
              <a:t>it, if </a:t>
            </a:r>
            <a:r>
              <a:rPr lang="en-US" sz="1500" dirty="0">
                <a:latin typeface="Verdana" panose="020B0604030504040204" pitchFamily="34" charset="0"/>
                <a:ea typeface="Verdana" panose="020B0604030504040204" pitchFamily="34" charset="0"/>
                <a:cs typeface="Verdana" panose="020B0604030504040204" pitchFamily="34" charset="0"/>
              </a:rPr>
              <a:t>Approved </a:t>
            </a:r>
            <a:r>
              <a:rPr lang="en-US" sz="1500" dirty="0" smtClean="0">
                <a:latin typeface="Verdana" panose="020B0604030504040204" pitchFamily="34" charset="0"/>
                <a:ea typeface="Verdana" panose="020B0604030504040204" pitchFamily="34" charset="0"/>
                <a:cs typeface="Verdana" panose="020B0604030504040204" pitchFamily="34" charset="0"/>
              </a:rPr>
              <a:t>then it </a:t>
            </a:r>
            <a:r>
              <a:rPr lang="en-US" sz="1500" dirty="0">
                <a:latin typeface="Verdana" panose="020B0604030504040204" pitchFamily="34" charset="0"/>
                <a:ea typeface="Verdana" panose="020B0604030504040204" pitchFamily="34" charset="0"/>
                <a:cs typeface="Verdana" panose="020B0604030504040204" pitchFamily="34" charset="0"/>
              </a:rPr>
              <a:t>can be reversed.</a:t>
            </a:r>
          </a:p>
        </p:txBody>
      </p:sp>
      <p:pic>
        <p:nvPicPr>
          <p:cNvPr id="10" name="Picture 9"/>
          <p:cNvPicPr>
            <a:picLocks noChangeAspect="1"/>
          </p:cNvPicPr>
          <p:nvPr/>
        </p:nvPicPr>
        <p:blipFill>
          <a:blip r:embed="rId2"/>
          <a:stretch>
            <a:fillRect/>
          </a:stretch>
        </p:blipFill>
        <p:spPr>
          <a:xfrm>
            <a:off x="167426" y="4770370"/>
            <a:ext cx="6290524" cy="1790700"/>
          </a:xfrm>
          <a:prstGeom prst="rect">
            <a:avLst/>
          </a:prstGeom>
        </p:spPr>
      </p:pic>
      <p:pic>
        <p:nvPicPr>
          <p:cNvPr id="13" name="Picture 12"/>
          <p:cNvPicPr>
            <a:picLocks noChangeAspect="1"/>
          </p:cNvPicPr>
          <p:nvPr/>
        </p:nvPicPr>
        <p:blipFill>
          <a:blip r:embed="rId3"/>
          <a:stretch>
            <a:fillRect/>
          </a:stretch>
        </p:blipFill>
        <p:spPr>
          <a:xfrm>
            <a:off x="6600825" y="3184339"/>
            <a:ext cx="2543175" cy="2733675"/>
          </a:xfrm>
          <a:prstGeom prst="rect">
            <a:avLst/>
          </a:prstGeom>
        </p:spPr>
      </p:pic>
      <p:pic>
        <p:nvPicPr>
          <p:cNvPr id="14" name="Picture 13"/>
          <p:cNvPicPr>
            <a:picLocks noChangeAspect="1"/>
          </p:cNvPicPr>
          <p:nvPr/>
        </p:nvPicPr>
        <p:blipFill>
          <a:blip r:embed="rId4"/>
          <a:stretch>
            <a:fillRect/>
          </a:stretch>
        </p:blipFill>
        <p:spPr>
          <a:xfrm>
            <a:off x="180305" y="3193601"/>
            <a:ext cx="6286500" cy="1476375"/>
          </a:xfrm>
          <a:prstGeom prst="rect">
            <a:avLst/>
          </a:prstGeom>
        </p:spPr>
      </p:pic>
      <p:sp>
        <p:nvSpPr>
          <p:cNvPr id="12" name="TextBox 11"/>
          <p:cNvSpPr txBox="1"/>
          <p:nvPr/>
        </p:nvSpPr>
        <p:spPr>
          <a:xfrm>
            <a:off x="8441014" y="6220236"/>
            <a:ext cx="574196" cy="338554"/>
          </a:xfrm>
          <a:prstGeom prst="rect">
            <a:avLst/>
          </a:prstGeom>
          <a:noFill/>
        </p:spPr>
        <p:txBody>
          <a:bodyPr wrap="square" rtlCol="0">
            <a:spAutoFit/>
          </a:bodyPr>
          <a:lstStyle/>
          <a:p>
            <a:r>
              <a:rPr lang="en-US" sz="1600" dirty="0" smtClean="0">
                <a:hlinkClick r:id="rId5" action="ppaction://hlinksldjump"/>
              </a:rPr>
              <a:t>Back</a:t>
            </a:r>
            <a:endParaRPr lang="en-US" sz="1600" dirty="0"/>
          </a:p>
        </p:txBody>
      </p:sp>
    </p:spTree>
    <p:extLst>
      <p:ext uri="{BB962C8B-B14F-4D97-AF65-F5344CB8AC3E}">
        <p14:creationId xmlns:p14="http://schemas.microsoft.com/office/powerpoint/2010/main" val="3965079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Estarta Solutions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37</a:t>
            </a:fld>
            <a:endParaRPr lang="en-US">
              <a:solidFill>
                <a:schemeClr val="bg1"/>
              </a:solidFill>
            </a:endParaRPr>
          </a:p>
        </p:txBody>
      </p:sp>
      <p:sp>
        <p:nvSpPr>
          <p:cNvPr id="5" name="Title 1"/>
          <p:cNvSpPr txBox="1">
            <a:spLocks/>
          </p:cNvSpPr>
          <p:nvPr/>
        </p:nvSpPr>
        <p:spPr>
          <a:xfrm>
            <a:off x="2280620" y="266651"/>
            <a:ext cx="6347013" cy="4201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rPr>
              <a:t>Self Service </a:t>
            </a:r>
            <a:r>
              <a:rPr lang="en-US" sz="3600" b="1" dirty="0" smtClean="0">
                <a:solidFill>
                  <a:srgbClr val="FF0000"/>
                </a:solidFill>
              </a:rPr>
              <a:t>Cont.</a:t>
            </a:r>
            <a:endParaRPr lang="en-US" sz="3600" b="1" dirty="0">
              <a:solidFill>
                <a:srgbClr val="FF0000"/>
              </a:solidFill>
            </a:endParaRPr>
          </a:p>
        </p:txBody>
      </p:sp>
      <p:sp>
        <p:nvSpPr>
          <p:cNvPr id="6" name="Rectangle 5"/>
          <p:cNvSpPr/>
          <p:nvPr/>
        </p:nvSpPr>
        <p:spPr>
          <a:xfrm>
            <a:off x="0" y="1061022"/>
            <a:ext cx="9028090" cy="2492990"/>
          </a:xfrm>
          <a:prstGeom prst="rect">
            <a:avLst/>
          </a:prstGeom>
        </p:spPr>
        <p:txBody>
          <a:bodyPr wrap="square">
            <a:spAutoFit/>
          </a:bodyPr>
          <a:lstStyle/>
          <a:p>
            <a:pPr marL="285750" indent="-285750" algn="just">
              <a:lnSpc>
                <a:spcPct val="130000"/>
              </a:lnSpc>
              <a:buFont typeface="Arial" panose="020B0604020202020204" pitchFamily="34" charset="0"/>
              <a:buChar char="•"/>
            </a:pPr>
            <a:r>
              <a:rPr lang="en-US" sz="1500" dirty="0" smtClean="0">
                <a:latin typeface="Verdana" panose="020B0604030504040204" pitchFamily="34" charset="0"/>
                <a:ea typeface="Verdana" panose="020B0604030504040204" pitchFamily="34" charset="0"/>
                <a:cs typeface="Verdana" panose="020B0604030504040204" pitchFamily="34" charset="0"/>
              </a:rPr>
              <a:t>The leave </a:t>
            </a:r>
            <a:r>
              <a:rPr lang="en-US" sz="1500" dirty="0">
                <a:latin typeface="Verdana" panose="020B0604030504040204" pitchFamily="34" charset="0"/>
                <a:ea typeface="Verdana" panose="020B0604030504040204" pitchFamily="34" charset="0"/>
                <a:cs typeface="Verdana" panose="020B0604030504040204" pitchFamily="34" charset="0"/>
              </a:rPr>
              <a:t>request is where the user can submit a leave </a:t>
            </a:r>
            <a:r>
              <a:rPr lang="en-US" sz="1500" dirty="0" smtClean="0">
                <a:latin typeface="Verdana" panose="020B0604030504040204" pitchFamily="34" charset="0"/>
                <a:ea typeface="Verdana" panose="020B0604030504040204" pitchFamily="34" charset="0"/>
                <a:cs typeface="Verdana" panose="020B0604030504040204" pitchFamily="34" charset="0"/>
              </a:rPr>
              <a:t>within </a:t>
            </a:r>
            <a:r>
              <a:rPr lang="en-US" sz="1500" dirty="0">
                <a:latin typeface="Verdana" panose="020B0604030504040204" pitchFamily="34" charset="0"/>
                <a:ea typeface="Verdana" panose="020B0604030504040204" pitchFamily="34" charset="0"/>
                <a:cs typeface="Verdana" panose="020B0604030504040204" pitchFamily="34" charset="0"/>
              </a:rPr>
              <a:t>a specific </a:t>
            </a:r>
            <a:r>
              <a:rPr lang="en-US" sz="1500" dirty="0" smtClean="0">
                <a:latin typeface="Verdana" panose="020B0604030504040204" pitchFamily="34" charset="0"/>
                <a:ea typeface="Verdana" panose="020B0604030504040204" pitchFamily="34" charset="0"/>
                <a:cs typeface="Verdana" panose="020B0604030504040204" pitchFamily="34" charset="0"/>
              </a:rPr>
              <a:t>category, </a:t>
            </a:r>
            <a:r>
              <a:rPr lang="en-US" sz="1500" dirty="0">
                <a:latin typeface="Verdana" panose="020B0604030504040204" pitchFamily="34" charset="0"/>
                <a:ea typeface="Verdana" panose="020B0604030504040204" pitchFamily="34" charset="0"/>
                <a:cs typeface="Verdana" panose="020B0604030504040204" pitchFamily="34" charset="0"/>
              </a:rPr>
              <a:t>such </a:t>
            </a:r>
            <a:r>
              <a:rPr lang="en-US" sz="1500" dirty="0" smtClean="0">
                <a:latin typeface="Verdana" panose="020B0604030504040204" pitchFamily="34" charset="0"/>
                <a:ea typeface="Verdana" panose="020B0604030504040204" pitchFamily="34" charset="0"/>
                <a:cs typeface="Verdana" panose="020B0604030504040204" pitchFamily="34" charset="0"/>
              </a:rPr>
              <a:t>as the annual, </a:t>
            </a:r>
            <a:r>
              <a:rPr lang="en-US" sz="1500" dirty="0">
                <a:latin typeface="Verdana" panose="020B0604030504040204" pitchFamily="34" charset="0"/>
                <a:ea typeface="Verdana" panose="020B0604030504040204" pitchFamily="34" charset="0"/>
                <a:cs typeface="Verdana" panose="020B0604030504040204" pitchFamily="34" charset="0"/>
              </a:rPr>
              <a:t>unpaid </a:t>
            </a:r>
            <a:r>
              <a:rPr lang="en-US" sz="1500" dirty="0" smtClean="0">
                <a:latin typeface="Verdana" panose="020B0604030504040204" pitchFamily="34" charset="0"/>
                <a:ea typeface="Verdana" panose="020B0604030504040204" pitchFamily="34" charset="0"/>
                <a:cs typeface="Verdana" panose="020B0604030504040204" pitchFamily="34" charset="0"/>
              </a:rPr>
              <a:t>or sick leave. The sick leave category </a:t>
            </a:r>
            <a:r>
              <a:rPr lang="en-US" sz="1500" dirty="0">
                <a:latin typeface="Verdana" panose="020B0604030504040204" pitchFamily="34" charset="0"/>
                <a:ea typeface="Verdana" panose="020B0604030504040204" pitchFamily="34" charset="0"/>
                <a:cs typeface="Verdana" panose="020B0604030504040204" pitchFamily="34" charset="0"/>
              </a:rPr>
              <a:t>has a mandatory </a:t>
            </a:r>
            <a:r>
              <a:rPr lang="en-US" sz="1500" dirty="0" smtClean="0">
                <a:latin typeface="Verdana" panose="020B0604030504040204" pitchFamily="34" charset="0"/>
                <a:ea typeface="Verdana" panose="020B0604030504040204" pitchFamily="34" charset="0"/>
                <a:cs typeface="Verdana" panose="020B0604030504040204" pitchFamily="34" charset="0"/>
              </a:rPr>
              <a:t>attachment (medical report) </a:t>
            </a:r>
            <a:r>
              <a:rPr lang="en-US" sz="1500" dirty="0">
                <a:latin typeface="Verdana" panose="020B0604030504040204" pitchFamily="34" charset="0"/>
                <a:ea typeface="Verdana" panose="020B0604030504040204" pitchFamily="34" charset="0"/>
                <a:cs typeface="Verdana" panose="020B0604030504040204" pitchFamily="34" charset="0"/>
              </a:rPr>
              <a:t>to be uploaded by the </a:t>
            </a:r>
            <a:r>
              <a:rPr lang="en-US" sz="1500" dirty="0" smtClean="0">
                <a:latin typeface="Verdana" panose="020B0604030504040204" pitchFamily="34" charset="0"/>
                <a:ea typeface="Verdana" panose="020B0604030504040204" pitchFamily="34" charset="0"/>
                <a:cs typeface="Verdana" panose="020B0604030504040204" pitchFamily="34" charset="0"/>
              </a:rPr>
              <a:t>user</a:t>
            </a:r>
            <a:endParaRPr lang="en-US" sz="15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30000"/>
              </a:lnSpc>
              <a:buFont typeface="Arial" panose="020B0604020202020204" pitchFamily="34" charset="0"/>
              <a:buChar char="•"/>
            </a:pPr>
            <a:r>
              <a:rPr lang="en-US" sz="1500" dirty="0" smtClean="0">
                <a:latin typeface="Verdana" panose="020B0604030504040204" pitchFamily="34" charset="0"/>
                <a:ea typeface="Verdana" panose="020B0604030504040204" pitchFamily="34" charset="0"/>
                <a:cs typeface="Verdana" panose="020B0604030504040204" pitchFamily="34" charset="0"/>
              </a:rPr>
              <a:t>The leave could be either of the Hours or the Days type where the </a:t>
            </a:r>
            <a:r>
              <a:rPr lang="en-US" sz="1500" dirty="0">
                <a:latin typeface="Verdana" panose="020B0604030504040204" pitchFamily="34" charset="0"/>
                <a:ea typeface="Verdana" panose="020B0604030504040204" pitchFamily="34" charset="0"/>
                <a:cs typeface="Verdana" panose="020B0604030504040204" pitchFamily="34" charset="0"/>
              </a:rPr>
              <a:t>user </a:t>
            </a:r>
            <a:r>
              <a:rPr lang="en-US" sz="1500" dirty="0" smtClean="0">
                <a:latin typeface="Verdana" panose="020B0604030504040204" pitchFamily="34" charset="0"/>
                <a:ea typeface="Verdana" panose="020B0604030504040204" pitchFamily="34" charset="0"/>
                <a:cs typeface="Verdana" panose="020B0604030504040204" pitchFamily="34" charset="0"/>
              </a:rPr>
              <a:t>selects </a:t>
            </a:r>
            <a:r>
              <a:rPr lang="en-US" sz="1500" dirty="0">
                <a:latin typeface="Verdana" panose="020B0604030504040204" pitchFamily="34" charset="0"/>
                <a:ea typeface="Verdana" panose="020B0604030504040204" pitchFamily="34" charset="0"/>
                <a:cs typeface="Verdana" panose="020B0604030504040204" pitchFamily="34" charset="0"/>
              </a:rPr>
              <a:t>the </a:t>
            </a:r>
            <a:r>
              <a:rPr lang="en-US" sz="1500" dirty="0" smtClean="0">
                <a:latin typeface="Verdana" panose="020B0604030504040204" pitchFamily="34" charset="0"/>
                <a:ea typeface="Verdana" panose="020B0604030504040204" pitchFamily="34" charset="0"/>
                <a:cs typeface="Verdana" panose="020B0604030504040204" pitchFamily="34" charset="0"/>
              </a:rPr>
              <a:t>leave time “from” when “to” when and </a:t>
            </a:r>
            <a:r>
              <a:rPr lang="en-US" sz="1500" dirty="0">
                <a:latin typeface="Verdana" panose="020B0604030504040204" pitchFamily="34" charset="0"/>
                <a:ea typeface="Verdana" panose="020B0604030504040204" pitchFamily="34" charset="0"/>
                <a:cs typeface="Verdana" panose="020B0604030504040204" pitchFamily="34" charset="0"/>
              </a:rPr>
              <a:t>the date of the </a:t>
            </a:r>
            <a:r>
              <a:rPr lang="en-US" sz="1500" dirty="0" smtClean="0">
                <a:latin typeface="Verdana" panose="020B0604030504040204" pitchFamily="34" charset="0"/>
                <a:ea typeface="Verdana" panose="020B0604030504040204" pitchFamily="34" charset="0"/>
                <a:cs typeface="Verdana" panose="020B0604030504040204" pitchFamily="34" charset="0"/>
              </a:rPr>
              <a:t>leave. </a:t>
            </a:r>
            <a:r>
              <a:rPr lang="en-US" sz="1500" dirty="0">
                <a:latin typeface="Verdana" panose="020B0604030504040204" pitchFamily="34" charset="0"/>
                <a:ea typeface="Verdana" panose="020B0604030504040204" pitchFamily="34" charset="0"/>
                <a:cs typeface="Verdana" panose="020B0604030504040204" pitchFamily="34" charset="0"/>
              </a:rPr>
              <a:t>I</a:t>
            </a:r>
            <a:r>
              <a:rPr lang="en-US" sz="1500" dirty="0" smtClean="0">
                <a:latin typeface="Verdana" panose="020B0604030504040204" pitchFamily="34" charset="0"/>
                <a:ea typeface="Verdana" panose="020B0604030504040204" pitchFamily="34" charset="0"/>
                <a:cs typeface="Verdana" panose="020B0604030504040204" pitchFamily="34" charset="0"/>
              </a:rPr>
              <a:t>f </a:t>
            </a:r>
            <a:r>
              <a:rPr lang="en-US" sz="1500" dirty="0">
                <a:latin typeface="Verdana" panose="020B0604030504040204" pitchFamily="34" charset="0"/>
                <a:ea typeface="Verdana" panose="020B0604030504040204" pitchFamily="34" charset="0"/>
                <a:cs typeface="Verdana" panose="020B0604030504040204" pitchFamily="34" charset="0"/>
              </a:rPr>
              <a:t>the leave </a:t>
            </a:r>
            <a:r>
              <a:rPr lang="en-US" sz="1500" dirty="0" smtClean="0">
                <a:latin typeface="Verdana" panose="020B0604030504040204" pitchFamily="34" charset="0"/>
                <a:ea typeface="Verdana" panose="020B0604030504040204" pitchFamily="34" charset="0"/>
                <a:cs typeface="Verdana" panose="020B0604030504040204" pitchFamily="34" charset="0"/>
              </a:rPr>
              <a:t>exceeds 3 </a:t>
            </a:r>
            <a:r>
              <a:rPr lang="en-US" sz="1500" dirty="0">
                <a:latin typeface="Verdana" panose="020B0604030504040204" pitchFamily="34" charset="0"/>
                <a:ea typeface="Verdana" panose="020B0604030504040204" pitchFamily="34" charset="0"/>
                <a:cs typeface="Verdana" panose="020B0604030504040204" pitchFamily="34" charset="0"/>
              </a:rPr>
              <a:t>hours the Note field becomes mandatory </a:t>
            </a:r>
            <a:r>
              <a:rPr lang="en-US" sz="1500" dirty="0" smtClean="0">
                <a:latin typeface="Verdana" panose="020B0604030504040204" pitchFamily="34" charset="0"/>
                <a:ea typeface="Verdana" panose="020B0604030504040204" pitchFamily="34" charset="0"/>
                <a:cs typeface="Verdana" panose="020B0604030504040204" pitchFamily="34" charset="0"/>
              </a:rPr>
              <a:t>and should be </a:t>
            </a:r>
            <a:r>
              <a:rPr lang="en-US" sz="1500" dirty="0">
                <a:latin typeface="Verdana" panose="020B0604030504040204" pitchFamily="34" charset="0"/>
                <a:ea typeface="Verdana" panose="020B0604030504040204" pitchFamily="34" charset="0"/>
                <a:cs typeface="Verdana" panose="020B0604030504040204" pitchFamily="34" charset="0"/>
              </a:rPr>
              <a:t>filled with the leave </a:t>
            </a:r>
            <a:r>
              <a:rPr lang="en-US" sz="1500" dirty="0" smtClean="0">
                <a:latin typeface="Verdana" panose="020B0604030504040204" pitchFamily="34" charset="0"/>
                <a:ea typeface="Verdana" panose="020B0604030504040204" pitchFamily="34" charset="0"/>
                <a:cs typeface="Verdana" panose="020B0604030504040204" pitchFamily="34" charset="0"/>
              </a:rPr>
              <a:t>reason</a:t>
            </a:r>
            <a:endParaRPr lang="en-US" sz="15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30000"/>
              </a:lnSpc>
              <a:buFont typeface="Arial" panose="020B0604020202020204" pitchFamily="34" charset="0"/>
              <a:buChar char="•"/>
            </a:pPr>
            <a:r>
              <a:rPr lang="en-US" sz="1500" dirty="0" smtClean="0">
                <a:latin typeface="Verdana" panose="020B0604030504040204" pitchFamily="34" charset="0"/>
                <a:ea typeface="Verdana" panose="020B0604030504040204" pitchFamily="34" charset="0"/>
                <a:cs typeface="Verdana" panose="020B0604030504040204" pitchFamily="34" charset="0"/>
              </a:rPr>
              <a:t>For the Days type, the </a:t>
            </a:r>
            <a:r>
              <a:rPr lang="en-US" sz="1500" dirty="0">
                <a:latin typeface="Verdana" panose="020B0604030504040204" pitchFamily="34" charset="0"/>
                <a:ea typeface="Verdana" panose="020B0604030504040204" pitchFamily="34" charset="0"/>
                <a:cs typeface="Verdana" panose="020B0604030504040204" pitchFamily="34" charset="0"/>
              </a:rPr>
              <a:t>user fills </a:t>
            </a:r>
            <a:r>
              <a:rPr lang="en-US" sz="1500" dirty="0" smtClean="0">
                <a:latin typeface="Verdana" panose="020B0604030504040204" pitchFamily="34" charset="0"/>
                <a:ea typeface="Verdana" panose="020B0604030504040204" pitchFamily="34" charset="0"/>
                <a:cs typeface="Verdana" panose="020B0604030504040204" pitchFamily="34" charset="0"/>
              </a:rPr>
              <a:t>from which date </a:t>
            </a:r>
            <a:r>
              <a:rPr lang="en-US" sz="1500" dirty="0">
                <a:latin typeface="Verdana" panose="020B0604030504040204" pitchFamily="34" charset="0"/>
                <a:ea typeface="Verdana" panose="020B0604030504040204" pitchFamily="34" charset="0"/>
                <a:cs typeface="Verdana" panose="020B0604030504040204" pitchFamily="34" charset="0"/>
              </a:rPr>
              <a:t>to </a:t>
            </a:r>
            <a:r>
              <a:rPr lang="en-US" sz="1500" dirty="0" smtClean="0">
                <a:latin typeface="Verdana" panose="020B0604030504040204" pitchFamily="34" charset="0"/>
                <a:ea typeface="Verdana" panose="020B0604030504040204" pitchFamily="34" charset="0"/>
                <a:cs typeface="Verdana" panose="020B0604030504040204" pitchFamily="34" charset="0"/>
              </a:rPr>
              <a:t>which date</a:t>
            </a:r>
            <a:endParaRPr lang="en-US" sz="1500" dirty="0">
              <a:latin typeface="Verdana" panose="020B0604030504040204" pitchFamily="34" charset="0"/>
              <a:ea typeface="Verdana" panose="020B0604030504040204" pitchFamily="34" charset="0"/>
              <a:cs typeface="Verdana" panose="020B0604030504040204" pitchFamily="34" charset="0"/>
            </a:endParaRPr>
          </a:p>
          <a:p>
            <a:pPr algn="just">
              <a:lnSpc>
                <a:spcPct val="130000"/>
              </a:lnSpc>
            </a:pPr>
            <a:endParaRPr lang="en-US" sz="15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bwMode="auto">
          <a:xfrm>
            <a:off x="383450" y="3253458"/>
            <a:ext cx="8377100" cy="3013656"/>
          </a:xfrm>
          <a:prstGeom prst="rect">
            <a:avLst/>
          </a:prstGeom>
          <a:noFill/>
          <a:ln>
            <a:noFill/>
          </a:ln>
          <a:effectLst>
            <a:outerShdw blurRad="50800" dist="38100" dir="8100000" algn="tr" rotWithShape="0">
              <a:prstClr val="black">
                <a:alpha val="40000"/>
              </a:prstClr>
            </a:outerShdw>
          </a:effectLst>
          <a:extLst>
            <a:ext uri="{53640926-AAD7-44D8-BBD7-CCE9431645EC}">
              <a14:shadowObscured xmlns:a14="http://schemas.microsoft.com/office/drawing/2010/main"/>
            </a:ext>
          </a:extLst>
        </p:spPr>
      </p:pic>
      <p:sp>
        <p:nvSpPr>
          <p:cNvPr id="8" name="TextBox 7"/>
          <p:cNvSpPr txBox="1"/>
          <p:nvPr/>
        </p:nvSpPr>
        <p:spPr>
          <a:xfrm>
            <a:off x="8441014" y="6220236"/>
            <a:ext cx="574196" cy="338554"/>
          </a:xfrm>
          <a:prstGeom prst="rect">
            <a:avLst/>
          </a:prstGeom>
          <a:noFill/>
        </p:spPr>
        <p:txBody>
          <a:bodyPr wrap="squar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11665783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a:solidFill>
                <a:schemeClr val="bg1"/>
              </a:solidFill>
            </a:endParaRPr>
          </a:p>
        </p:txBody>
      </p:sp>
      <p:sp>
        <p:nvSpPr>
          <p:cNvPr id="3" name="Footer Placeholder 2"/>
          <p:cNvSpPr>
            <a:spLocks noGrp="1"/>
          </p:cNvSpPr>
          <p:nvPr>
            <p:ph type="ftr" sz="quarter" idx="11"/>
          </p:nvPr>
        </p:nvSpPr>
        <p:spPr/>
        <p:txBody>
          <a:bodyPr/>
          <a:lstStyle/>
          <a:p>
            <a:r>
              <a:rPr lang="en-US" smtClean="0">
                <a:solidFill>
                  <a:schemeClr val="bg1"/>
                </a:solidFill>
              </a:rPr>
              <a:t>Estarta Solutions</a:t>
            </a:r>
            <a:endParaRPr lang="en-US">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38</a:t>
            </a:fld>
            <a:endParaRPr lang="en-US">
              <a:solidFill>
                <a:schemeClr val="bg1"/>
              </a:solidFill>
            </a:endParaRPr>
          </a:p>
        </p:txBody>
      </p:sp>
      <p:sp>
        <p:nvSpPr>
          <p:cNvPr id="6" name="Rectangle 5"/>
          <p:cNvSpPr/>
          <p:nvPr/>
        </p:nvSpPr>
        <p:spPr>
          <a:xfrm>
            <a:off x="0" y="1019907"/>
            <a:ext cx="9144000" cy="2210733"/>
          </a:xfrm>
          <a:prstGeom prst="rect">
            <a:avLst/>
          </a:prstGeom>
        </p:spPr>
        <p:txBody>
          <a:bodyPr wrap="square">
            <a:spAutoFit/>
          </a:bodyPr>
          <a:lstStyle/>
          <a:p>
            <a:pPr marL="285750" indent="-285750" algn="just">
              <a:lnSpc>
                <a:spcPct val="13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Vacation balances is where the employee can check all the balances once the balance is entered by the HR team (annual, sick, </a:t>
            </a:r>
            <a:r>
              <a:rPr lang="en-US" dirty="0" smtClean="0">
                <a:latin typeface="Verdana" panose="020B0604030504040204" pitchFamily="34" charset="0"/>
                <a:ea typeface="Verdana" panose="020B0604030504040204" pitchFamily="34" charset="0"/>
                <a:cs typeface="Verdana" panose="020B0604030504040204" pitchFamily="34" charset="0"/>
              </a:rPr>
              <a:t>other)</a:t>
            </a: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3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Attendance is where the employee can check his/her daily attendance once it’s uploaded by the HR </a:t>
            </a:r>
            <a:r>
              <a:rPr lang="en-US" dirty="0" smtClean="0">
                <a:latin typeface="Verdana" panose="020B0604030504040204" pitchFamily="34" charset="0"/>
                <a:ea typeface="Verdana" panose="020B0604030504040204" pitchFamily="34" charset="0"/>
                <a:cs typeface="Verdana" panose="020B0604030504040204" pitchFamily="34" charset="0"/>
              </a:rPr>
              <a:t>team; if </a:t>
            </a:r>
            <a:r>
              <a:rPr lang="en-US" dirty="0">
                <a:latin typeface="Verdana" panose="020B0604030504040204" pitchFamily="34" charset="0"/>
                <a:ea typeface="Verdana" panose="020B0604030504040204" pitchFamily="34" charset="0"/>
                <a:cs typeface="Verdana" panose="020B0604030504040204" pitchFamily="34" charset="0"/>
              </a:rPr>
              <a:t>the logged in user is a manager he/she can check </a:t>
            </a:r>
            <a:r>
              <a:rPr lang="en-US" dirty="0" smtClean="0">
                <a:latin typeface="Verdana" panose="020B0604030504040204" pitchFamily="34" charset="0"/>
                <a:ea typeface="Verdana" panose="020B0604030504040204" pitchFamily="34" charset="0"/>
                <a:cs typeface="Verdana" panose="020B0604030504040204" pitchFamily="34" charset="0"/>
              </a:rPr>
              <a:t>their </a:t>
            </a:r>
            <a:r>
              <a:rPr lang="en-US" dirty="0">
                <a:latin typeface="Verdana" panose="020B0604030504040204" pitchFamily="34" charset="0"/>
                <a:ea typeface="Verdana" panose="020B0604030504040204" pitchFamily="34" charset="0"/>
                <a:cs typeface="Verdana" panose="020B0604030504040204" pitchFamily="34" charset="0"/>
              </a:rPr>
              <a:t>employees’ </a:t>
            </a:r>
            <a:r>
              <a:rPr lang="en-US" dirty="0" smtClean="0">
                <a:latin typeface="Verdana" panose="020B0604030504040204" pitchFamily="34" charset="0"/>
                <a:ea typeface="Verdana" panose="020B0604030504040204" pitchFamily="34" charset="0"/>
                <a:cs typeface="Verdana" panose="020B0604030504040204" pitchFamily="34" charset="0"/>
              </a:rPr>
              <a:t>attendance, whether</a:t>
            </a:r>
            <a:r>
              <a:rPr lang="en-US" dirty="0">
                <a:latin typeface="Verdana" panose="020B0604030504040204" pitchFamily="34" charset="0"/>
                <a:ea typeface="Verdana" panose="020B0604030504040204" pitchFamily="34" charset="0"/>
                <a:cs typeface="Verdana" panose="020B0604030504040204" pitchFamily="34" charset="0"/>
              </a:rPr>
              <a:t> for a specific employee</a:t>
            </a:r>
            <a:r>
              <a:rPr lang="en-US" dirty="0" smtClean="0">
                <a:latin typeface="Verdana" panose="020B0604030504040204" pitchFamily="34" charset="0"/>
                <a:ea typeface="Verdana" panose="020B0604030504040204" pitchFamily="34" charset="0"/>
                <a:cs typeface="Verdana" panose="020B0604030504040204" pitchFamily="34" charset="0"/>
              </a:rPr>
              <a:t> or for </a:t>
            </a:r>
            <a:r>
              <a:rPr lang="en-US" dirty="0">
                <a:latin typeface="Verdana" panose="020B0604030504040204" pitchFamily="34" charset="0"/>
                <a:ea typeface="Verdana" panose="020B0604030504040204" pitchFamily="34" charset="0"/>
                <a:cs typeface="Verdana" panose="020B0604030504040204" pitchFamily="34" charset="0"/>
              </a:rPr>
              <a:t>a </a:t>
            </a:r>
            <a:r>
              <a:rPr lang="en-US" dirty="0" smtClean="0">
                <a:latin typeface="Verdana" panose="020B0604030504040204" pitchFamily="34" charset="0"/>
                <a:ea typeface="Verdana" panose="020B0604030504040204" pitchFamily="34" charset="0"/>
                <a:cs typeface="Verdana" panose="020B0604030504040204" pitchFamily="34" charset="0"/>
              </a:rPr>
              <a:t>specific date</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487" y="3167846"/>
            <a:ext cx="8487177" cy="3088747"/>
          </a:xfrm>
          <a:prstGeom prst="rect">
            <a:avLst/>
          </a:prstGeom>
        </p:spPr>
      </p:pic>
      <p:sp>
        <p:nvSpPr>
          <p:cNvPr id="8" name="Title 1"/>
          <p:cNvSpPr txBox="1">
            <a:spLocks/>
          </p:cNvSpPr>
          <p:nvPr/>
        </p:nvSpPr>
        <p:spPr>
          <a:xfrm>
            <a:off x="2280620" y="266651"/>
            <a:ext cx="6347013" cy="4201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rPr>
              <a:t>Self Service </a:t>
            </a:r>
            <a:r>
              <a:rPr lang="en-US" sz="3600" b="1" dirty="0" smtClean="0">
                <a:solidFill>
                  <a:srgbClr val="FF0000"/>
                </a:solidFill>
              </a:rPr>
              <a:t>Cont.</a:t>
            </a:r>
            <a:endParaRPr lang="en-US" sz="3600" b="1" dirty="0">
              <a:solidFill>
                <a:srgbClr val="FF0000"/>
              </a:solidFill>
            </a:endParaRPr>
          </a:p>
        </p:txBody>
      </p:sp>
      <p:sp>
        <p:nvSpPr>
          <p:cNvPr id="9" name="TextBox 8"/>
          <p:cNvSpPr txBox="1"/>
          <p:nvPr/>
        </p:nvSpPr>
        <p:spPr>
          <a:xfrm>
            <a:off x="8441014" y="6220236"/>
            <a:ext cx="574196" cy="338554"/>
          </a:xfrm>
          <a:prstGeom prst="rect">
            <a:avLst/>
          </a:prstGeom>
          <a:noFill/>
        </p:spPr>
        <p:txBody>
          <a:bodyPr wrap="squar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36809025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a:solidFill>
                <a:schemeClr val="bg1"/>
              </a:solidFill>
            </a:endParaRPr>
          </a:p>
        </p:txBody>
      </p:sp>
      <p:sp>
        <p:nvSpPr>
          <p:cNvPr id="3" name="Footer Placeholder 2"/>
          <p:cNvSpPr>
            <a:spLocks noGrp="1"/>
          </p:cNvSpPr>
          <p:nvPr>
            <p:ph type="ftr" sz="quarter" idx="11"/>
          </p:nvPr>
        </p:nvSpPr>
        <p:spPr/>
        <p:txBody>
          <a:bodyPr/>
          <a:lstStyle/>
          <a:p>
            <a:r>
              <a:rPr lang="en-US" smtClean="0">
                <a:solidFill>
                  <a:schemeClr val="bg1"/>
                </a:solidFill>
              </a:rPr>
              <a:t>Estarta Solutions</a:t>
            </a:r>
            <a:endParaRPr lang="en-US">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39</a:t>
            </a:fld>
            <a:endParaRPr lang="en-US">
              <a:solidFill>
                <a:schemeClr val="bg1"/>
              </a:solidFill>
            </a:endParaRPr>
          </a:p>
        </p:txBody>
      </p:sp>
      <p:sp>
        <p:nvSpPr>
          <p:cNvPr id="5" name="Rectangle 4"/>
          <p:cNvSpPr/>
          <p:nvPr/>
        </p:nvSpPr>
        <p:spPr>
          <a:xfrm>
            <a:off x="0" y="1061672"/>
            <a:ext cx="9144000" cy="5451621"/>
          </a:xfrm>
          <a:prstGeom prst="rect">
            <a:avLst/>
          </a:prstGeom>
        </p:spPr>
        <p:txBody>
          <a:bodyPr wrap="square">
            <a:spAutoFit/>
          </a:bodyPr>
          <a:lstStyle/>
          <a:p>
            <a:pPr marL="285750" indent="-285750" algn="just">
              <a:lnSpc>
                <a:spcPct val="13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Salary slip is where the employee can check all </a:t>
            </a:r>
            <a:r>
              <a:rPr lang="en-US" dirty="0" smtClean="0">
                <a:latin typeface="Verdana" panose="020B0604030504040204" pitchFamily="34" charset="0"/>
                <a:ea typeface="Verdana" panose="020B0604030504040204" pitchFamily="34" charset="0"/>
                <a:cs typeface="Verdana" panose="020B0604030504040204" pitchFamily="34" charset="0"/>
              </a:rPr>
              <a:t>their </a:t>
            </a:r>
            <a:r>
              <a:rPr lang="en-US" dirty="0">
                <a:latin typeface="Verdana" panose="020B0604030504040204" pitchFamily="34" charset="0"/>
                <a:ea typeface="Verdana" panose="020B0604030504040204" pitchFamily="34" charset="0"/>
                <a:cs typeface="Verdana" panose="020B0604030504040204" pitchFamily="34" charset="0"/>
              </a:rPr>
              <a:t>salaries once </a:t>
            </a:r>
            <a:r>
              <a:rPr lang="en-US" dirty="0" smtClean="0">
                <a:latin typeface="Verdana" panose="020B0604030504040204" pitchFamily="34" charset="0"/>
                <a:ea typeface="Verdana" panose="020B0604030504040204" pitchFamily="34" charset="0"/>
                <a:cs typeface="Verdana" panose="020B0604030504040204" pitchFamily="34" charset="0"/>
              </a:rPr>
              <a:t>these salaries are </a:t>
            </a:r>
            <a:r>
              <a:rPr lang="en-US" dirty="0">
                <a:latin typeface="Verdana" panose="020B0604030504040204" pitchFamily="34" charset="0"/>
                <a:ea typeface="Verdana" panose="020B0604030504040204" pitchFamily="34" charset="0"/>
                <a:cs typeface="Verdana" panose="020B0604030504040204" pitchFamily="34" charset="0"/>
              </a:rPr>
              <a:t>uploaded by the finance </a:t>
            </a:r>
            <a:r>
              <a:rPr lang="en-US" dirty="0" smtClean="0">
                <a:latin typeface="Verdana" panose="020B0604030504040204" pitchFamily="34" charset="0"/>
                <a:ea typeface="Verdana" panose="020B0604030504040204" pitchFamily="34" charset="0"/>
                <a:cs typeface="Verdana" panose="020B0604030504040204" pitchFamily="34" charset="0"/>
              </a:rPr>
              <a:t>team</a:t>
            </a: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30000"/>
              </a:lnSpc>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3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Public holidays </a:t>
            </a:r>
            <a:r>
              <a:rPr lang="en-US" dirty="0" smtClean="0">
                <a:latin typeface="Verdana" panose="020B0604030504040204" pitchFamily="34" charset="0"/>
                <a:ea typeface="Verdana" panose="020B0604030504040204" pitchFamily="34" charset="0"/>
                <a:cs typeface="Verdana" panose="020B0604030504040204" pitchFamily="34" charset="0"/>
              </a:rPr>
              <a:t>is the section </a:t>
            </a:r>
            <a:r>
              <a:rPr lang="en-US" dirty="0">
                <a:latin typeface="Verdana" panose="020B0604030504040204" pitchFamily="34" charset="0"/>
                <a:ea typeface="Verdana" panose="020B0604030504040204" pitchFamily="34" charset="0"/>
                <a:cs typeface="Verdana" panose="020B0604030504040204" pitchFamily="34" charset="0"/>
              </a:rPr>
              <a:t>where the employee can view the year’s public holidays as </a:t>
            </a:r>
            <a:r>
              <a:rPr lang="en-US" dirty="0" smtClean="0">
                <a:latin typeface="Verdana" panose="020B0604030504040204" pitchFamily="34" charset="0"/>
                <a:ea typeface="Verdana" panose="020B0604030504040204" pitchFamily="34" charset="0"/>
                <a:cs typeface="Verdana" panose="020B0604030504040204" pitchFamily="34" charset="0"/>
              </a:rPr>
              <a:t>a calendar</a:t>
            </a: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30000"/>
              </a:lnSpc>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30000"/>
              </a:lnSpc>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30000"/>
              </a:lnSpc>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30000"/>
              </a:lnSpc>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30000"/>
              </a:lnSpc>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30000"/>
              </a:lnSpc>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30000"/>
              </a:lnSpc>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30000"/>
              </a:lnSpc>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30000"/>
              </a:lnSpc>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30000"/>
              </a:lnSpc>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2"/>
          <a:stretch>
            <a:fillRect/>
          </a:stretch>
        </p:blipFill>
        <p:spPr>
          <a:xfrm>
            <a:off x="0" y="3113381"/>
            <a:ext cx="9144000" cy="3209925"/>
          </a:xfrm>
          <a:prstGeom prst="rect">
            <a:avLst/>
          </a:prstGeom>
        </p:spPr>
      </p:pic>
      <p:sp>
        <p:nvSpPr>
          <p:cNvPr id="7" name="Title 1"/>
          <p:cNvSpPr txBox="1">
            <a:spLocks/>
          </p:cNvSpPr>
          <p:nvPr/>
        </p:nvSpPr>
        <p:spPr>
          <a:xfrm>
            <a:off x="2280620" y="266651"/>
            <a:ext cx="6347013" cy="4201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rPr>
              <a:t>Self Service </a:t>
            </a:r>
            <a:r>
              <a:rPr lang="en-US" sz="3600" b="1" dirty="0" smtClean="0">
                <a:solidFill>
                  <a:srgbClr val="FF0000"/>
                </a:solidFill>
              </a:rPr>
              <a:t>Cont.</a:t>
            </a:r>
            <a:endParaRPr lang="en-US" sz="3600" b="1" dirty="0">
              <a:solidFill>
                <a:srgbClr val="FF0000"/>
              </a:solidFill>
            </a:endParaRPr>
          </a:p>
        </p:txBody>
      </p:sp>
      <p:sp>
        <p:nvSpPr>
          <p:cNvPr id="8" name="TextBox 7"/>
          <p:cNvSpPr txBox="1"/>
          <p:nvPr/>
        </p:nvSpPr>
        <p:spPr>
          <a:xfrm>
            <a:off x="8441014" y="6220236"/>
            <a:ext cx="574196" cy="338554"/>
          </a:xfrm>
          <a:prstGeom prst="rect">
            <a:avLst/>
          </a:prstGeom>
          <a:noFill/>
        </p:spPr>
        <p:txBody>
          <a:bodyPr wrap="squar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2602046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620" y="266651"/>
            <a:ext cx="6347013" cy="420183"/>
          </a:xfrm>
        </p:spPr>
        <p:txBody>
          <a:bodyPr/>
          <a:lstStyle/>
          <a:p>
            <a:r>
              <a:rPr lang="en-US" dirty="0" smtClean="0"/>
              <a:t>Human Resources Module</a:t>
            </a:r>
            <a:endParaRPr lang="en-US" dirty="0"/>
          </a:p>
        </p:txBody>
      </p:sp>
      <p:sp>
        <p:nvSpPr>
          <p:cNvPr id="6" name="TextBox 5"/>
          <p:cNvSpPr txBox="1"/>
          <p:nvPr/>
        </p:nvSpPr>
        <p:spPr>
          <a:xfrm>
            <a:off x="124385" y="1103447"/>
            <a:ext cx="8814689" cy="5355312"/>
          </a:xfrm>
          <a:prstGeom prst="rect">
            <a:avLst/>
          </a:prstGeom>
          <a:noFill/>
        </p:spPr>
        <p:txBody>
          <a:bodyPr wrap="square" rtlCol="0">
            <a:spAutoFit/>
          </a:bodyPr>
          <a:lstStyle/>
          <a:p>
            <a:pPr algn="just"/>
            <a:r>
              <a:rPr lang="en-US" dirty="0">
                <a:latin typeface="Verdana" panose="020B0604030504040204" pitchFamily="34" charset="0"/>
                <a:ea typeface="Verdana" panose="020B0604030504040204" pitchFamily="34" charset="0"/>
                <a:cs typeface="Verdana" panose="020B0604030504040204" pitchFamily="34" charset="0"/>
              </a:rPr>
              <a:t>The Human Resources module is the module </a:t>
            </a:r>
            <a:r>
              <a:rPr lang="en-US" dirty="0" smtClean="0">
                <a:latin typeface="Verdana" panose="020B0604030504040204" pitchFamily="34" charset="0"/>
                <a:ea typeface="Verdana" panose="020B0604030504040204" pitchFamily="34" charset="0"/>
                <a:cs typeface="Verdana" panose="020B0604030504040204" pitchFamily="34" charset="0"/>
              </a:rPr>
              <a:t>for the responsible HR </a:t>
            </a:r>
            <a:r>
              <a:rPr lang="en-US" dirty="0">
                <a:latin typeface="Verdana" panose="020B0604030504040204" pitchFamily="34" charset="0"/>
                <a:ea typeface="Verdana" panose="020B0604030504040204" pitchFamily="34" charset="0"/>
                <a:cs typeface="Verdana" panose="020B0604030504040204" pitchFamily="34" charset="0"/>
              </a:rPr>
              <a:t>Officer </a:t>
            </a:r>
            <a:r>
              <a:rPr lang="en-US" dirty="0" smtClean="0">
                <a:latin typeface="Verdana" panose="020B0604030504040204" pitchFamily="34" charset="0"/>
                <a:ea typeface="Verdana" panose="020B0604030504040204" pitchFamily="34" charset="0"/>
                <a:cs typeface="Verdana" panose="020B0604030504040204" pitchFamily="34" charset="0"/>
              </a:rPr>
              <a:t>Role, where this officer organizes </a:t>
            </a:r>
            <a:r>
              <a:rPr lang="en-US" dirty="0">
                <a:latin typeface="Verdana" panose="020B0604030504040204" pitchFamily="34" charset="0"/>
                <a:ea typeface="Verdana" panose="020B0604030504040204" pitchFamily="34" charset="0"/>
                <a:cs typeface="Verdana" panose="020B0604030504040204" pitchFamily="34" charset="0"/>
              </a:rPr>
              <a:t>all the tasks related to </a:t>
            </a:r>
            <a:r>
              <a:rPr lang="en-US" dirty="0" smtClean="0">
                <a:latin typeface="Verdana" panose="020B0604030504040204" pitchFamily="34" charset="0"/>
                <a:ea typeface="Verdana" panose="020B0604030504040204" pitchFamily="34" charset="0"/>
                <a:cs typeface="Verdana" panose="020B0604030504040204" pitchFamily="34" charset="0"/>
              </a:rPr>
              <a:t>employees </a:t>
            </a:r>
            <a:r>
              <a:rPr lang="en-US" dirty="0">
                <a:latin typeface="Verdana" panose="020B0604030504040204" pitchFamily="34" charset="0"/>
                <a:ea typeface="Verdana" panose="020B0604030504040204" pitchFamily="34" charset="0"/>
                <a:cs typeface="Verdana" panose="020B0604030504040204" pitchFamily="34" charset="0"/>
              </a:rPr>
              <a:t>personal and work information, manages vacations, annual expiry date, attendance, resignation and public holidays as well as </a:t>
            </a:r>
            <a:r>
              <a:rPr lang="en-US" dirty="0" smtClean="0">
                <a:latin typeface="Verdana" panose="020B0604030504040204" pitchFamily="34" charset="0"/>
                <a:ea typeface="Verdana" panose="020B0604030504040204" pitchFamily="34" charset="0"/>
                <a:cs typeface="Verdana" panose="020B0604030504040204" pitchFamily="34" charset="0"/>
              </a:rPr>
              <a:t>job </a:t>
            </a:r>
            <a:r>
              <a:rPr lang="en-US" dirty="0">
                <a:latin typeface="Verdana" panose="020B0604030504040204" pitchFamily="34" charset="0"/>
                <a:ea typeface="Verdana" panose="020B0604030504040204" pitchFamily="34" charset="0"/>
                <a:cs typeface="Verdana" panose="020B0604030504040204" pitchFamily="34" charset="0"/>
              </a:rPr>
              <a:t>titles and </a:t>
            </a:r>
            <a:r>
              <a:rPr lang="en-US" dirty="0" smtClean="0">
                <a:latin typeface="Verdana" panose="020B0604030504040204" pitchFamily="34" charset="0"/>
                <a:ea typeface="Verdana" panose="020B0604030504040204" pitchFamily="34" charset="0"/>
                <a:cs typeface="Verdana" panose="020B0604030504040204" pitchFamily="34" charset="0"/>
              </a:rPr>
              <a:t>divisions management. Following </a:t>
            </a:r>
            <a:r>
              <a:rPr lang="en-US" dirty="0">
                <a:latin typeface="Verdana" panose="020B0604030504040204" pitchFamily="34" charset="0"/>
                <a:ea typeface="Verdana" panose="020B0604030504040204" pitchFamily="34" charset="0"/>
                <a:cs typeface="Verdana" panose="020B0604030504040204" pitchFamily="34" charset="0"/>
              </a:rPr>
              <a:t>are the main functionalities related to the Human Resources module</a:t>
            </a:r>
            <a:r>
              <a:rPr lang="en-US"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n-US" dirty="0">
              <a:latin typeface="Verdana" panose="020B0604030504040204" pitchFamily="34" charset="0"/>
              <a:ea typeface="Verdana" panose="020B0604030504040204" pitchFamily="34" charset="0"/>
              <a:cs typeface="Verdana" panose="020B0604030504040204" pitchFamily="34" charset="0"/>
            </a:endParaRPr>
          </a:p>
          <a:p>
            <a:pPr marL="285750" lvl="0" indent="-285750" algn="just">
              <a:buFont typeface="Arial" panose="020B0604020202020204" pitchFamily="34" charset="0"/>
              <a:buChar char="•"/>
            </a:pPr>
            <a:r>
              <a:rPr lang="en-US" b="1" dirty="0" smtClean="0">
                <a:latin typeface="Verdana" panose="020B0604030504040204" pitchFamily="34" charset="0"/>
                <a:ea typeface="Verdana" panose="020B0604030504040204" pitchFamily="34" charset="0"/>
                <a:cs typeface="Verdana" panose="020B0604030504040204" pitchFamily="34" charset="0"/>
              </a:rPr>
              <a:t>User Membership Account:</a:t>
            </a:r>
          </a:p>
          <a:p>
            <a:pPr marL="742950" lvl="1" indent="-285750" algn="jus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Dashboard</a:t>
            </a:r>
          </a:p>
          <a:p>
            <a:pPr marL="742950" lvl="1" indent="-285750" algn="jus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Inbox</a:t>
            </a:r>
            <a:endParaRPr lang="en-US" dirty="0">
              <a:latin typeface="Verdana" panose="020B0604030504040204" pitchFamily="34" charset="0"/>
              <a:ea typeface="Verdana" panose="020B0604030504040204" pitchFamily="34" charset="0"/>
              <a:cs typeface="Verdana" panose="020B0604030504040204" pitchFamily="34" charset="0"/>
            </a:endParaRPr>
          </a:p>
          <a:p>
            <a:pPr marL="742950" lvl="1" indent="-285750" algn="jus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Outbox</a:t>
            </a:r>
            <a:endParaRPr lang="en-US" dirty="0">
              <a:latin typeface="Verdana" panose="020B0604030504040204" pitchFamily="34" charset="0"/>
              <a:ea typeface="Verdana" panose="020B0604030504040204" pitchFamily="34" charset="0"/>
              <a:cs typeface="Verdana" panose="020B0604030504040204" pitchFamily="34" charset="0"/>
            </a:endParaRPr>
          </a:p>
          <a:p>
            <a:pPr marL="742950" lvl="1" indent="-285750" algn="jus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P</a:t>
            </a:r>
            <a:r>
              <a:rPr lang="en-US" dirty="0" smtClean="0">
                <a:latin typeface="Verdana" panose="020B0604030504040204" pitchFamily="34" charset="0"/>
                <a:ea typeface="Verdana" panose="020B0604030504040204" pitchFamily="34" charset="0"/>
                <a:cs typeface="Verdana" panose="020B0604030504040204" pitchFamily="34" charset="0"/>
              </a:rPr>
              <a:t>ublic folder</a:t>
            </a:r>
          </a:p>
          <a:p>
            <a:pPr marL="742950" lvl="1" indent="-285750" algn="jus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P</a:t>
            </a:r>
            <a:r>
              <a:rPr lang="en-US" dirty="0" smtClean="0">
                <a:latin typeface="Verdana" panose="020B0604030504040204" pitchFamily="34" charset="0"/>
                <a:ea typeface="Verdana" panose="020B0604030504040204" pitchFamily="34" charset="0"/>
                <a:cs typeface="Verdana" panose="020B0604030504040204" pitchFamily="34" charset="0"/>
              </a:rPr>
              <a:t>olls list	</a:t>
            </a:r>
          </a:p>
          <a:p>
            <a:pPr lvl="0" algn="just"/>
            <a:endParaRPr lang="en-US"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lgn="just">
              <a:buFont typeface="Arial" panose="020B0604020202020204" pitchFamily="34" charset="0"/>
              <a:buChar char="•"/>
            </a:pPr>
            <a:r>
              <a:rPr lang="en-US" b="1" dirty="0">
                <a:latin typeface="Verdana" panose="020B0604030504040204" pitchFamily="34" charset="0"/>
                <a:ea typeface="Verdana" panose="020B0604030504040204" pitchFamily="34" charset="0"/>
                <a:cs typeface="Verdana" panose="020B0604030504040204" pitchFamily="34" charset="0"/>
              </a:rPr>
              <a:t>Employees </a:t>
            </a:r>
            <a:r>
              <a:rPr lang="en-US" b="1" dirty="0" smtClean="0">
                <a:latin typeface="Verdana" panose="020B0604030504040204" pitchFamily="34" charset="0"/>
                <a:ea typeface="Verdana" panose="020B0604030504040204" pitchFamily="34" charset="0"/>
                <a:cs typeface="Verdana" panose="020B0604030504040204" pitchFamily="34" charset="0"/>
              </a:rPr>
              <a:t>Profiles:</a:t>
            </a:r>
          </a:p>
          <a:p>
            <a:pPr marL="742950" lvl="1" indent="-285750" algn="jus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N</a:t>
            </a:r>
            <a:r>
              <a:rPr lang="en-US" dirty="0" smtClean="0">
                <a:latin typeface="Verdana" panose="020B0604030504040204" pitchFamily="34" charset="0"/>
                <a:ea typeface="Verdana" panose="020B0604030504040204" pitchFamily="34" charset="0"/>
                <a:cs typeface="Verdana" panose="020B0604030504040204" pitchFamily="34" charset="0"/>
              </a:rPr>
              <a:t>ew employee</a:t>
            </a:r>
          </a:p>
          <a:p>
            <a:pPr marL="742950" lvl="1" indent="-285750" algn="jus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E</a:t>
            </a:r>
            <a:r>
              <a:rPr lang="en-US" dirty="0" smtClean="0">
                <a:latin typeface="Verdana" panose="020B0604030504040204" pitchFamily="34" charset="0"/>
                <a:ea typeface="Verdana" panose="020B0604030504040204" pitchFamily="34" charset="0"/>
                <a:cs typeface="Verdana" panose="020B0604030504040204" pitchFamily="34" charset="0"/>
              </a:rPr>
              <a:t>mployees list</a:t>
            </a:r>
          </a:p>
          <a:p>
            <a:pPr marL="742950" lvl="1" indent="-285750" algn="jus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Resignation</a:t>
            </a:r>
          </a:p>
          <a:p>
            <a:pPr marL="742950" lvl="1" indent="-285750" algn="jus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Cars </a:t>
            </a:r>
            <a:r>
              <a:rPr lang="en-US" dirty="0">
                <a:latin typeface="Verdana" panose="020B0604030504040204" pitchFamily="34" charset="0"/>
                <a:ea typeface="Verdana" panose="020B0604030504040204" pitchFamily="34" charset="0"/>
                <a:cs typeface="Verdana" panose="020B0604030504040204" pitchFamily="34" charset="0"/>
              </a:rPr>
              <a:t>list</a:t>
            </a:r>
          </a:p>
        </p:txBody>
      </p:sp>
      <p:sp>
        <p:nvSpPr>
          <p:cNvPr id="3" name="TextBox 2"/>
          <p:cNvSpPr txBox="1"/>
          <p:nvPr/>
        </p:nvSpPr>
        <p:spPr>
          <a:xfrm>
            <a:off x="8491319" y="6195200"/>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4416766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Estarta Solutions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40</a:t>
            </a:fld>
            <a:endParaRPr lang="en-US">
              <a:solidFill>
                <a:schemeClr val="bg1"/>
              </a:solidFill>
            </a:endParaRPr>
          </a:p>
        </p:txBody>
      </p:sp>
      <p:sp>
        <p:nvSpPr>
          <p:cNvPr id="5" name="Rectangle 4"/>
          <p:cNvSpPr/>
          <p:nvPr/>
        </p:nvSpPr>
        <p:spPr>
          <a:xfrm>
            <a:off x="22940" y="1021261"/>
            <a:ext cx="9144000" cy="3093154"/>
          </a:xfrm>
          <a:prstGeom prst="rect">
            <a:avLst/>
          </a:prstGeom>
        </p:spPr>
        <p:txBody>
          <a:bodyPr wrap="square">
            <a:spAutoFit/>
          </a:bodyPr>
          <a:lstStyle/>
          <a:p>
            <a:pPr marL="285750" indent="-285750" algn="just">
              <a:lnSpc>
                <a:spcPct val="130000"/>
              </a:lnSpc>
              <a:buFont typeface="Arial" panose="020B0604020202020204" pitchFamily="34" charset="0"/>
              <a:buChar char="•"/>
            </a:pPr>
            <a:r>
              <a:rPr lang="en-US" sz="1500" dirty="0" smtClean="0">
                <a:latin typeface="Verdana" panose="020B0604030504040204" pitchFamily="34" charset="0"/>
                <a:ea typeface="Verdana" panose="020B0604030504040204" pitchFamily="34" charset="0"/>
                <a:cs typeface="Verdana" panose="020B0604030504040204" pitchFamily="34" charset="0"/>
              </a:rPr>
              <a:t>The Public </a:t>
            </a:r>
            <a:r>
              <a:rPr lang="en-US" sz="1500" dirty="0">
                <a:latin typeface="Verdana" panose="020B0604030504040204" pitchFamily="34" charset="0"/>
                <a:ea typeface="Verdana" panose="020B0604030504040204" pitchFamily="34" charset="0"/>
                <a:cs typeface="Verdana" panose="020B0604030504040204" pitchFamily="34" charset="0"/>
              </a:rPr>
              <a:t>folder is where the self-service user can check the shared folders and files uploaded by the HR </a:t>
            </a:r>
            <a:r>
              <a:rPr lang="en-US" sz="1500" dirty="0" smtClean="0">
                <a:latin typeface="Verdana" panose="020B0604030504040204" pitchFamily="34" charset="0"/>
                <a:ea typeface="Verdana" panose="020B0604030504040204" pitchFamily="34" charset="0"/>
                <a:cs typeface="Verdana" panose="020B0604030504040204" pitchFamily="34" charset="0"/>
              </a:rPr>
              <a:t>team:</a:t>
            </a:r>
            <a:endParaRPr lang="en-US" sz="1500" dirty="0">
              <a:latin typeface="Verdana" panose="020B0604030504040204" pitchFamily="34" charset="0"/>
              <a:ea typeface="Verdana" panose="020B0604030504040204" pitchFamily="34" charset="0"/>
              <a:cs typeface="Verdana" panose="020B0604030504040204" pitchFamily="34" charset="0"/>
            </a:endParaRPr>
          </a:p>
          <a:p>
            <a:pPr algn="just">
              <a:lnSpc>
                <a:spcPct val="130000"/>
              </a:lnSpc>
            </a:pPr>
            <a:endParaRPr lang="en-US" sz="1500" dirty="0">
              <a:latin typeface="Verdana" panose="020B0604030504040204" pitchFamily="34" charset="0"/>
              <a:ea typeface="Verdana" panose="020B0604030504040204" pitchFamily="34" charset="0"/>
              <a:cs typeface="Verdana" panose="020B0604030504040204" pitchFamily="34" charset="0"/>
            </a:endParaRPr>
          </a:p>
          <a:p>
            <a:pPr algn="just">
              <a:lnSpc>
                <a:spcPct val="130000"/>
              </a:lnSpc>
            </a:pPr>
            <a:endParaRPr lang="en-US" sz="1500" dirty="0">
              <a:latin typeface="Verdana" panose="020B0604030504040204" pitchFamily="34" charset="0"/>
              <a:ea typeface="Verdana" panose="020B0604030504040204" pitchFamily="34" charset="0"/>
              <a:cs typeface="Verdana" panose="020B0604030504040204" pitchFamily="34" charset="0"/>
            </a:endParaRPr>
          </a:p>
          <a:p>
            <a:pPr algn="just">
              <a:lnSpc>
                <a:spcPct val="130000"/>
              </a:lnSpc>
            </a:pPr>
            <a:endParaRPr lang="en-US" sz="1500" dirty="0">
              <a:latin typeface="Verdana" panose="020B0604030504040204" pitchFamily="34" charset="0"/>
              <a:ea typeface="Verdana" panose="020B0604030504040204" pitchFamily="34" charset="0"/>
              <a:cs typeface="Verdana" panose="020B0604030504040204" pitchFamily="34" charset="0"/>
            </a:endParaRPr>
          </a:p>
          <a:p>
            <a:pPr algn="just">
              <a:lnSpc>
                <a:spcPct val="130000"/>
              </a:lnSpc>
            </a:pPr>
            <a:endParaRPr lang="en-US" sz="1500" dirty="0">
              <a:latin typeface="Verdana" panose="020B0604030504040204" pitchFamily="34" charset="0"/>
              <a:ea typeface="Verdana" panose="020B0604030504040204" pitchFamily="34" charset="0"/>
              <a:cs typeface="Verdana" panose="020B0604030504040204" pitchFamily="34" charset="0"/>
            </a:endParaRPr>
          </a:p>
          <a:p>
            <a:pPr algn="just">
              <a:lnSpc>
                <a:spcPct val="130000"/>
              </a:lnSpc>
            </a:pPr>
            <a:endParaRPr lang="en-US" sz="1500" dirty="0">
              <a:latin typeface="Verdana" panose="020B0604030504040204" pitchFamily="34" charset="0"/>
              <a:ea typeface="Verdana" panose="020B0604030504040204" pitchFamily="34" charset="0"/>
              <a:cs typeface="Verdana" panose="020B0604030504040204" pitchFamily="34" charset="0"/>
            </a:endParaRPr>
          </a:p>
          <a:p>
            <a:pPr algn="just">
              <a:lnSpc>
                <a:spcPct val="130000"/>
              </a:lnSpc>
            </a:pPr>
            <a:endParaRPr lang="en-US" sz="1500" dirty="0">
              <a:latin typeface="Verdana" panose="020B0604030504040204" pitchFamily="34" charset="0"/>
              <a:ea typeface="Verdana" panose="020B0604030504040204" pitchFamily="34" charset="0"/>
              <a:cs typeface="Verdana" panose="020B0604030504040204" pitchFamily="34" charset="0"/>
            </a:endParaRPr>
          </a:p>
          <a:p>
            <a:pPr algn="just">
              <a:lnSpc>
                <a:spcPct val="130000"/>
              </a:lnSpc>
            </a:pPr>
            <a:endParaRPr lang="en-US" sz="15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30000"/>
              </a:lnSpc>
              <a:buFont typeface="Arial" panose="020B0604020202020204" pitchFamily="34" charset="0"/>
              <a:buChar char="•"/>
            </a:pPr>
            <a:r>
              <a:rPr lang="en-US" sz="1500" dirty="0" smtClean="0">
                <a:latin typeface="Verdana" panose="020B0604030504040204" pitchFamily="34" charset="0"/>
                <a:ea typeface="Verdana" panose="020B0604030504040204" pitchFamily="34" charset="0"/>
                <a:cs typeface="Verdana" panose="020B0604030504040204" pitchFamily="34" charset="0"/>
              </a:rPr>
              <a:t>Change </a:t>
            </a:r>
            <a:r>
              <a:rPr lang="en-US" sz="1500" dirty="0">
                <a:latin typeface="Verdana" panose="020B0604030504040204" pitchFamily="34" charset="0"/>
                <a:ea typeface="Verdana" panose="020B0604030504040204" pitchFamily="34" charset="0"/>
                <a:cs typeface="Verdana" panose="020B0604030504040204" pitchFamily="34" charset="0"/>
              </a:rPr>
              <a:t>password is the page where </a:t>
            </a:r>
            <a:r>
              <a:rPr lang="en-US" sz="1500" dirty="0" smtClean="0">
                <a:latin typeface="Verdana" panose="020B0604030504040204" pitchFamily="34" charset="0"/>
                <a:ea typeface="Verdana" panose="020B0604030504040204" pitchFamily="34" charset="0"/>
                <a:cs typeface="Verdana" panose="020B0604030504040204" pitchFamily="34" charset="0"/>
              </a:rPr>
              <a:t>users </a:t>
            </a:r>
            <a:r>
              <a:rPr lang="en-US" sz="1500" dirty="0">
                <a:latin typeface="Verdana" panose="020B0604030504040204" pitchFamily="34" charset="0"/>
                <a:ea typeface="Verdana" panose="020B0604030504040204" pitchFamily="34" charset="0"/>
                <a:cs typeface="Verdana" panose="020B0604030504040204" pitchFamily="34" charset="0"/>
              </a:rPr>
              <a:t>can change </a:t>
            </a:r>
            <a:r>
              <a:rPr lang="en-US" sz="1500" dirty="0" smtClean="0">
                <a:latin typeface="Verdana" panose="020B0604030504040204" pitchFamily="34" charset="0"/>
                <a:ea typeface="Verdana" panose="020B0604030504040204" pitchFamily="34" charset="0"/>
                <a:cs typeface="Verdana" panose="020B0604030504040204" pitchFamily="34" charset="0"/>
              </a:rPr>
              <a:t>their login </a:t>
            </a:r>
            <a:r>
              <a:rPr lang="en-US" sz="1500" dirty="0">
                <a:latin typeface="Verdana" panose="020B0604030504040204" pitchFamily="34" charset="0"/>
                <a:ea typeface="Verdana" panose="020B0604030504040204" pitchFamily="34" charset="0"/>
                <a:cs typeface="Verdana" panose="020B0604030504040204" pitchFamily="34" charset="0"/>
              </a:rPr>
              <a:t>password to a new </a:t>
            </a:r>
            <a:r>
              <a:rPr lang="en-US" sz="1500" dirty="0" smtClean="0">
                <a:latin typeface="Verdana" panose="020B0604030504040204" pitchFamily="34" charset="0"/>
                <a:ea typeface="Verdana" panose="020B0604030504040204" pitchFamily="34" charset="0"/>
                <a:cs typeface="Verdana" panose="020B0604030504040204" pitchFamily="34" charset="0"/>
              </a:rPr>
              <a:t>one:</a:t>
            </a:r>
            <a:endParaRPr lang="en-US" sz="15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2"/>
          <a:stretch>
            <a:fillRect/>
          </a:stretch>
        </p:blipFill>
        <p:spPr>
          <a:xfrm>
            <a:off x="277835" y="4145193"/>
            <a:ext cx="8634211" cy="2415878"/>
          </a:xfrm>
          <a:prstGeom prst="rect">
            <a:avLst/>
          </a:prstGeom>
        </p:spPr>
      </p:pic>
      <p:sp>
        <p:nvSpPr>
          <p:cNvPr id="8" name="Title 1"/>
          <p:cNvSpPr txBox="1">
            <a:spLocks/>
          </p:cNvSpPr>
          <p:nvPr/>
        </p:nvSpPr>
        <p:spPr>
          <a:xfrm>
            <a:off x="2280620" y="266651"/>
            <a:ext cx="6347013" cy="4201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rPr>
              <a:t>Self Service </a:t>
            </a:r>
            <a:r>
              <a:rPr lang="en-US" sz="3600" b="1" dirty="0" smtClean="0">
                <a:solidFill>
                  <a:srgbClr val="FF0000"/>
                </a:solidFill>
              </a:rPr>
              <a:t>Cont.</a:t>
            </a:r>
            <a:endParaRPr lang="en-US" sz="3600" b="1" dirty="0">
              <a:solidFill>
                <a:srgbClr val="FF0000"/>
              </a:solidFill>
            </a:endParaRPr>
          </a:p>
        </p:txBody>
      </p:sp>
      <p:pic>
        <p:nvPicPr>
          <p:cNvPr id="9" name="Picture 8"/>
          <p:cNvPicPr>
            <a:picLocks noChangeAspect="1"/>
          </p:cNvPicPr>
          <p:nvPr/>
        </p:nvPicPr>
        <p:blipFill>
          <a:blip r:embed="rId3"/>
          <a:stretch>
            <a:fillRect/>
          </a:stretch>
        </p:blipFill>
        <p:spPr>
          <a:xfrm>
            <a:off x="277836" y="1633298"/>
            <a:ext cx="8634210" cy="1934150"/>
          </a:xfrm>
          <a:prstGeom prst="rect">
            <a:avLst/>
          </a:prstGeom>
        </p:spPr>
      </p:pic>
      <p:sp>
        <p:nvSpPr>
          <p:cNvPr id="10" name="TextBox 9"/>
          <p:cNvSpPr txBox="1"/>
          <p:nvPr/>
        </p:nvSpPr>
        <p:spPr>
          <a:xfrm>
            <a:off x="8441014" y="6220236"/>
            <a:ext cx="574196" cy="338554"/>
          </a:xfrm>
          <a:prstGeom prst="rect">
            <a:avLst/>
          </a:prstGeom>
          <a:noFill/>
        </p:spPr>
        <p:txBody>
          <a:bodyPr wrap="square" rtlCol="0">
            <a:spAutoFit/>
          </a:bodyPr>
          <a:lstStyle/>
          <a:p>
            <a:r>
              <a:rPr lang="en-US" sz="1600" dirty="0" smtClean="0">
                <a:hlinkClick r:id="rId4" action="ppaction://hlinksldjump"/>
              </a:rPr>
              <a:t>Back</a:t>
            </a:r>
            <a:endParaRPr lang="en-US" sz="1600" dirty="0"/>
          </a:p>
        </p:txBody>
      </p:sp>
    </p:spTree>
    <p:extLst>
      <p:ext uri="{BB962C8B-B14F-4D97-AF65-F5344CB8AC3E}">
        <p14:creationId xmlns:p14="http://schemas.microsoft.com/office/powerpoint/2010/main" val="2720250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solidFill>
                  <a:schemeClr val="bg1"/>
                </a:solidFill>
              </a:rPr>
              <a:t>Estarta Solutions</a:t>
            </a:r>
            <a:endParaRPr lang="en-US">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41</a:t>
            </a:fld>
            <a:endParaRPr lang="en-US">
              <a:solidFill>
                <a:schemeClr val="bg1"/>
              </a:solidFill>
            </a:endParaRPr>
          </a:p>
        </p:txBody>
      </p:sp>
      <p:sp>
        <p:nvSpPr>
          <p:cNvPr id="5" name="Rectangle 4"/>
          <p:cNvSpPr/>
          <p:nvPr/>
        </p:nvSpPr>
        <p:spPr>
          <a:xfrm>
            <a:off x="-1" y="1114476"/>
            <a:ext cx="4314424" cy="3333220"/>
          </a:xfrm>
          <a:prstGeom prst="rect">
            <a:avLst/>
          </a:prstGeom>
          <a:noFill/>
        </p:spPr>
        <p:txBody>
          <a:bodyPr wrap="square" rtlCol="0">
            <a:spAutoFit/>
          </a:bodyPr>
          <a:lstStyle/>
          <a:p>
            <a:pPr algn="just">
              <a:lnSpc>
                <a:spcPct val="130000"/>
              </a:lnSpc>
            </a:pPr>
            <a:r>
              <a:rPr lang="en-US" dirty="0" smtClean="0">
                <a:latin typeface="Verdana" panose="020B0604030504040204" pitchFamily="34" charset="0"/>
                <a:ea typeface="Verdana" panose="020B0604030504040204" pitchFamily="34" charset="0"/>
                <a:cs typeface="Verdana" panose="020B0604030504040204" pitchFamily="34" charset="0"/>
              </a:rPr>
              <a:t>Manager View:- a view for the managerial level. The side screen shows the </a:t>
            </a:r>
            <a:r>
              <a:rPr lang="en-US" dirty="0">
                <a:latin typeface="Verdana" panose="020B0604030504040204" pitchFamily="34" charset="0"/>
                <a:ea typeface="Verdana" panose="020B0604030504040204" pitchFamily="34" charset="0"/>
                <a:cs typeface="Verdana" panose="020B0604030504040204" pitchFamily="34" charset="0"/>
              </a:rPr>
              <a:t>managerial system </a:t>
            </a:r>
            <a:r>
              <a:rPr lang="en-US" dirty="0" smtClean="0">
                <a:latin typeface="Verdana" panose="020B0604030504040204" pitchFamily="34" charset="0"/>
                <a:ea typeface="Verdana" panose="020B0604030504040204" pitchFamily="34" charset="0"/>
                <a:cs typeface="Verdana" panose="020B0604030504040204" pitchFamily="34" charset="0"/>
              </a:rPr>
              <a:t>view, where the difference is the addition of the following tabs to the regular employee view:</a:t>
            </a:r>
            <a:endParaRPr lang="en-US"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3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My team </a:t>
            </a:r>
          </a:p>
          <a:p>
            <a:pPr marL="285750" indent="-285750" algn="just">
              <a:lnSpc>
                <a:spcPct val="13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Delegation</a:t>
            </a:r>
          </a:p>
          <a:p>
            <a:pPr algn="just">
              <a:lnSpc>
                <a:spcPct val="130000"/>
              </a:lnSpc>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6" name="Title 1"/>
          <p:cNvSpPr txBox="1">
            <a:spLocks/>
          </p:cNvSpPr>
          <p:nvPr/>
        </p:nvSpPr>
        <p:spPr>
          <a:xfrm>
            <a:off x="2280620" y="266651"/>
            <a:ext cx="6347013" cy="420183"/>
          </a:xfrm>
          <a:prstGeom prst="rect">
            <a:avLst/>
          </a:prstGeom>
        </p:spPr>
        <p:txBody>
          <a:bodyPr>
            <a:noAutofit/>
          </a:bodyPr>
          <a:lstStyle>
            <a:defPPr>
              <a:defRPr lang="en-US"/>
            </a:defPPr>
            <a:lvl1pPr>
              <a:lnSpc>
                <a:spcPct val="90000"/>
              </a:lnSpc>
              <a:spcBef>
                <a:spcPct val="0"/>
              </a:spcBef>
              <a:defRPr sz="3600" b="1">
                <a:solidFill>
                  <a:srgbClr val="FF0000"/>
                </a:solidFill>
                <a:latin typeface="+mj-lt"/>
                <a:ea typeface="+mj-ea"/>
                <a:cs typeface="+mj-cs"/>
              </a:defRPr>
            </a:lvl1pPr>
          </a:lstStyle>
          <a:p>
            <a:r>
              <a:rPr lang="en-US" dirty="0"/>
              <a:t>Self </a:t>
            </a:r>
            <a:r>
              <a:rPr lang="en-US" dirty="0" smtClean="0"/>
              <a:t>Service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6533" y="1114476"/>
            <a:ext cx="4727467" cy="5446593"/>
          </a:xfrm>
          <a:prstGeom prst="rect">
            <a:avLst/>
          </a:prstGeom>
        </p:spPr>
      </p:pic>
      <p:sp>
        <p:nvSpPr>
          <p:cNvPr id="8" name="TextBox 7"/>
          <p:cNvSpPr txBox="1"/>
          <p:nvPr/>
        </p:nvSpPr>
        <p:spPr>
          <a:xfrm>
            <a:off x="8441014" y="6220236"/>
            <a:ext cx="574196" cy="338554"/>
          </a:xfrm>
          <a:prstGeom prst="rect">
            <a:avLst/>
          </a:prstGeom>
          <a:noFill/>
        </p:spPr>
        <p:txBody>
          <a:bodyPr wrap="squar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16033430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Estarta Solutions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42</a:t>
            </a:fld>
            <a:endParaRPr lang="en-US">
              <a:solidFill>
                <a:schemeClr val="bg1"/>
              </a:solidFill>
            </a:endParaRPr>
          </a:p>
        </p:txBody>
      </p:sp>
      <p:sp>
        <p:nvSpPr>
          <p:cNvPr id="5" name="Title 1"/>
          <p:cNvSpPr txBox="1">
            <a:spLocks/>
          </p:cNvSpPr>
          <p:nvPr/>
        </p:nvSpPr>
        <p:spPr>
          <a:xfrm>
            <a:off x="2280620" y="266651"/>
            <a:ext cx="6347013" cy="4201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rPr>
              <a:t>Self Service Cont</a:t>
            </a:r>
            <a:r>
              <a:rPr lang="en-US" sz="3600" b="1" dirty="0" smtClean="0">
                <a:solidFill>
                  <a:srgbClr val="FF0000"/>
                </a:solidFill>
              </a:rPr>
              <a:t>.</a:t>
            </a:r>
            <a:endParaRPr lang="en-US" sz="3600" b="1" dirty="0">
              <a:solidFill>
                <a:srgbClr val="FF0000"/>
              </a:solidFill>
            </a:endParaRPr>
          </a:p>
        </p:txBody>
      </p:sp>
      <p:sp>
        <p:nvSpPr>
          <p:cNvPr id="6" name="Rectangle 5"/>
          <p:cNvSpPr/>
          <p:nvPr/>
        </p:nvSpPr>
        <p:spPr>
          <a:xfrm>
            <a:off x="167426" y="1008938"/>
            <a:ext cx="8855550" cy="2210733"/>
          </a:xfrm>
          <a:prstGeom prst="rect">
            <a:avLst/>
          </a:prstGeom>
        </p:spPr>
        <p:txBody>
          <a:bodyPr wrap="square">
            <a:spAutoFit/>
          </a:bodyPr>
          <a:lstStyle/>
          <a:p>
            <a:pPr algn="just">
              <a:lnSpc>
                <a:spcPct val="130000"/>
              </a:lnSpc>
            </a:pPr>
            <a:r>
              <a:rPr lang="en-US" dirty="0" smtClean="0">
                <a:latin typeface="Verdana" panose="020B0604030504040204" pitchFamily="34" charset="0"/>
                <a:ea typeface="Verdana" panose="020B0604030504040204" pitchFamily="34" charset="0"/>
                <a:cs typeface="Verdana" panose="020B0604030504040204" pitchFamily="34" charset="0"/>
              </a:rPr>
              <a:t>My team is </a:t>
            </a:r>
            <a:r>
              <a:rPr lang="en-US" dirty="0">
                <a:latin typeface="Verdana" panose="020B0604030504040204" pitchFamily="34" charset="0"/>
                <a:ea typeface="Verdana" panose="020B0604030504040204" pitchFamily="34" charset="0"/>
                <a:cs typeface="Verdana" panose="020B0604030504040204" pitchFamily="34" charset="0"/>
              </a:rPr>
              <a:t>where the responsible user (manager) can have a quick view on </a:t>
            </a:r>
            <a:r>
              <a:rPr lang="en-US" dirty="0" smtClean="0">
                <a:latin typeface="Verdana" panose="020B0604030504040204" pitchFamily="34" charset="0"/>
                <a:ea typeface="Verdana" panose="020B0604030504040204" pitchFamily="34" charset="0"/>
                <a:cs typeface="Verdana" panose="020B0604030504040204" pitchFamily="34" charset="0"/>
              </a:rPr>
              <a:t>his/her </a:t>
            </a:r>
            <a:r>
              <a:rPr lang="en-US" dirty="0">
                <a:latin typeface="Verdana" panose="020B0604030504040204" pitchFamily="34" charset="0"/>
                <a:ea typeface="Verdana" panose="020B0604030504040204" pitchFamily="34" charset="0"/>
                <a:cs typeface="Verdana" panose="020B0604030504040204" pitchFamily="34" charset="0"/>
              </a:rPr>
              <a:t>team list which </a:t>
            </a:r>
            <a:r>
              <a:rPr lang="en-US" dirty="0" smtClean="0">
                <a:latin typeface="Verdana" panose="020B0604030504040204" pitchFamily="34" charset="0"/>
                <a:ea typeface="Verdana" panose="020B0604030504040204" pitchFamily="34" charset="0"/>
                <a:cs typeface="Verdana" panose="020B0604030504040204" pitchFamily="34" charset="0"/>
              </a:rPr>
              <a:t>contains the </a:t>
            </a:r>
            <a:r>
              <a:rPr lang="en-US" dirty="0">
                <a:latin typeface="Verdana" panose="020B0604030504040204" pitchFamily="34" charset="0"/>
                <a:ea typeface="Verdana" panose="020B0604030504040204" pitchFamily="34" charset="0"/>
                <a:cs typeface="Verdana" panose="020B0604030504040204" pitchFamily="34" charset="0"/>
              </a:rPr>
              <a:t>employee code, name, card, vacations, </a:t>
            </a:r>
            <a:r>
              <a:rPr lang="en-US" dirty="0" smtClean="0">
                <a:latin typeface="Verdana" panose="020B0604030504040204" pitchFamily="34" charset="0"/>
                <a:ea typeface="Verdana" panose="020B0604030504040204" pitchFamily="34" charset="0"/>
                <a:cs typeface="Verdana" panose="020B0604030504040204" pitchFamily="34" charset="0"/>
              </a:rPr>
              <a:t>certificates, leaves, and any additional info, such as if the employee is in a manager role and in charge of other employees then his/her manager can check them too. Employees</a:t>
            </a:r>
            <a:r>
              <a:rPr lang="en-US" dirty="0">
                <a:latin typeface="Verdana" panose="020B0604030504040204" pitchFamily="34" charset="0"/>
                <a:ea typeface="Verdana" panose="020B0604030504040204" pitchFamily="34" charset="0"/>
                <a:cs typeface="Verdana" panose="020B0604030504040204" pitchFamily="34" charset="0"/>
              </a:rPr>
              <a:t>’ birthdays, anniversaries, 5</a:t>
            </a:r>
            <a:r>
              <a:rPr lang="en-US" baseline="30000" dirty="0">
                <a:latin typeface="Verdana" panose="020B0604030504040204" pitchFamily="34" charset="0"/>
                <a:ea typeface="Verdana" panose="020B0604030504040204" pitchFamily="34" charset="0"/>
                <a:cs typeface="Verdana" panose="020B0604030504040204" pitchFamily="34" charset="0"/>
              </a:rPr>
              <a:t>th</a:t>
            </a:r>
            <a:r>
              <a:rPr lang="en-US" dirty="0">
                <a:latin typeface="Verdana" panose="020B0604030504040204" pitchFamily="34" charset="0"/>
                <a:ea typeface="Verdana" panose="020B0604030504040204" pitchFamily="34" charset="0"/>
                <a:cs typeface="Verdana" panose="020B0604030504040204" pitchFamily="34" charset="0"/>
              </a:rPr>
              <a:t> anniversaries and </a:t>
            </a:r>
            <a:r>
              <a:rPr lang="en-US" dirty="0" smtClean="0">
                <a:latin typeface="Verdana" panose="020B0604030504040204" pitchFamily="34" charset="0"/>
                <a:ea typeface="Verdana" panose="020B0604030504040204" pitchFamily="34" charset="0"/>
                <a:cs typeface="Verdana" panose="020B0604030504040204" pitchFamily="34" charset="0"/>
              </a:rPr>
              <a:t>probation employees are shown here too.</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21" y="3219671"/>
            <a:ext cx="7500082" cy="3341398"/>
          </a:xfrm>
          <a:prstGeom prst="rect">
            <a:avLst/>
          </a:prstGeom>
        </p:spPr>
      </p:pic>
      <p:sp>
        <p:nvSpPr>
          <p:cNvPr id="9" name="TextBox 8"/>
          <p:cNvSpPr txBox="1"/>
          <p:nvPr/>
        </p:nvSpPr>
        <p:spPr>
          <a:xfrm>
            <a:off x="8441014" y="6220236"/>
            <a:ext cx="574196" cy="338554"/>
          </a:xfrm>
          <a:prstGeom prst="rect">
            <a:avLst/>
          </a:prstGeom>
          <a:noFill/>
        </p:spPr>
        <p:txBody>
          <a:bodyPr wrap="squar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3112551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Estarta Solutions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43</a:t>
            </a:fld>
            <a:endParaRPr lang="en-US">
              <a:solidFill>
                <a:schemeClr val="bg1"/>
              </a:solidFill>
            </a:endParaRPr>
          </a:p>
        </p:txBody>
      </p:sp>
      <p:sp>
        <p:nvSpPr>
          <p:cNvPr id="5" name="Title 1"/>
          <p:cNvSpPr txBox="1">
            <a:spLocks/>
          </p:cNvSpPr>
          <p:nvPr/>
        </p:nvSpPr>
        <p:spPr>
          <a:xfrm>
            <a:off x="2280620" y="266651"/>
            <a:ext cx="6347013" cy="4201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rPr>
              <a:t>Self Service Cont</a:t>
            </a:r>
            <a:r>
              <a:rPr lang="en-US" sz="3600" b="1" dirty="0" smtClean="0">
                <a:solidFill>
                  <a:srgbClr val="FF0000"/>
                </a:solidFill>
              </a:rPr>
              <a:t>.</a:t>
            </a:r>
            <a:endParaRPr lang="en-US" sz="3600" b="1" dirty="0">
              <a:solidFill>
                <a:srgbClr val="FF0000"/>
              </a:solidFill>
            </a:endParaRPr>
          </a:p>
        </p:txBody>
      </p:sp>
      <p:sp>
        <p:nvSpPr>
          <p:cNvPr id="6" name="Rectangle 5"/>
          <p:cNvSpPr/>
          <p:nvPr/>
        </p:nvSpPr>
        <p:spPr>
          <a:xfrm>
            <a:off x="167426" y="1103067"/>
            <a:ext cx="8809149" cy="2210733"/>
          </a:xfrm>
          <a:prstGeom prst="rect">
            <a:avLst/>
          </a:prstGeom>
        </p:spPr>
        <p:txBody>
          <a:bodyPr wrap="square">
            <a:spAutoFit/>
          </a:bodyPr>
          <a:lstStyle/>
          <a:p>
            <a:pPr algn="just">
              <a:lnSpc>
                <a:spcPct val="130000"/>
              </a:lnSpc>
            </a:pPr>
            <a:r>
              <a:rPr lang="en-US" dirty="0">
                <a:latin typeface="Verdana" panose="020B0604030504040204" pitchFamily="34" charset="0"/>
                <a:ea typeface="Verdana" panose="020B0604030504040204" pitchFamily="34" charset="0"/>
                <a:cs typeface="Verdana" panose="020B0604030504040204" pitchFamily="34" charset="0"/>
              </a:rPr>
              <a:t>Delegation </a:t>
            </a:r>
            <a:r>
              <a:rPr lang="en-US" dirty="0" smtClean="0">
                <a:latin typeface="Verdana" panose="020B0604030504040204" pitchFamily="34" charset="0"/>
                <a:ea typeface="Verdana" panose="020B0604030504040204" pitchFamily="34" charset="0"/>
                <a:cs typeface="Verdana" panose="020B0604030504040204" pitchFamily="34" charset="0"/>
              </a:rPr>
              <a:t>is </a:t>
            </a:r>
            <a:r>
              <a:rPr lang="en-US" dirty="0">
                <a:latin typeface="Verdana" panose="020B0604030504040204" pitchFamily="34" charset="0"/>
                <a:ea typeface="Verdana" panose="020B0604030504040204" pitchFamily="34" charset="0"/>
                <a:cs typeface="Verdana" panose="020B0604030504040204" pitchFamily="34" charset="0"/>
              </a:rPr>
              <a:t>a management process where the manager can delegate </a:t>
            </a:r>
            <a:r>
              <a:rPr lang="en-US" dirty="0" smtClean="0">
                <a:latin typeface="Verdana" panose="020B0604030504040204" pitchFamily="34" charset="0"/>
                <a:ea typeface="Verdana" panose="020B0604030504040204" pitchFamily="34" charset="0"/>
                <a:cs typeface="Verdana" panose="020B0604030504040204" pitchFamily="34" charset="0"/>
              </a:rPr>
              <a:t>his/her own tasks, </a:t>
            </a:r>
            <a:r>
              <a:rPr lang="en-US" dirty="0">
                <a:latin typeface="Verdana" panose="020B0604030504040204" pitchFamily="34" charset="0"/>
                <a:ea typeface="Verdana" panose="020B0604030504040204" pitchFamily="34" charset="0"/>
                <a:cs typeface="Verdana" panose="020B0604030504040204" pitchFamily="34" charset="0"/>
              </a:rPr>
              <a:t>or the </a:t>
            </a:r>
            <a:r>
              <a:rPr lang="en-US" dirty="0" smtClean="0">
                <a:latin typeface="Verdana" panose="020B0604030504040204" pitchFamily="34" charset="0"/>
                <a:ea typeface="Verdana" panose="020B0604030504040204" pitchFamily="34" charset="0"/>
                <a:cs typeface="Verdana" panose="020B0604030504040204" pitchFamily="34" charset="0"/>
              </a:rPr>
              <a:t>tasks of the one </a:t>
            </a:r>
            <a:r>
              <a:rPr lang="en-US" dirty="0">
                <a:latin typeface="Verdana" panose="020B0604030504040204" pitchFamily="34" charset="0"/>
                <a:ea typeface="Verdana" panose="020B0604030504040204" pitchFamily="34" charset="0"/>
                <a:cs typeface="Verdana" panose="020B0604030504040204" pitchFamily="34" charset="0"/>
              </a:rPr>
              <a:t>who is unable to </a:t>
            </a:r>
            <a:r>
              <a:rPr lang="en-US" dirty="0" smtClean="0">
                <a:latin typeface="Verdana" panose="020B0604030504040204" pitchFamily="34" charset="0"/>
                <a:ea typeface="Verdana" panose="020B0604030504040204" pitchFamily="34" charset="0"/>
                <a:cs typeface="Verdana" panose="020B0604030504040204" pitchFamily="34" charset="0"/>
              </a:rPr>
              <a:t>perform their tasks, whereby the manager is the delegator, to </a:t>
            </a:r>
            <a:r>
              <a:rPr lang="en-US" dirty="0">
                <a:latin typeface="Verdana" panose="020B0604030504040204" pitchFamily="34" charset="0"/>
                <a:ea typeface="Verdana" panose="020B0604030504040204" pitchFamily="34" charset="0"/>
                <a:cs typeface="Verdana" panose="020B0604030504040204" pitchFamily="34" charset="0"/>
              </a:rPr>
              <a:t>another one who is </a:t>
            </a:r>
            <a:r>
              <a:rPr lang="en-US" dirty="0" smtClean="0">
                <a:latin typeface="Verdana" panose="020B0604030504040204" pitchFamily="34" charset="0"/>
                <a:ea typeface="Verdana" panose="020B0604030504040204" pitchFamily="34" charset="0"/>
                <a:cs typeface="Verdana" panose="020B0604030504040204" pitchFamily="34" charset="0"/>
              </a:rPr>
              <a:t>able to perform the delegated tasks</a:t>
            </a:r>
            <a:r>
              <a:rPr lang="en-US" dirty="0">
                <a:latin typeface="Verdana" panose="020B0604030504040204" pitchFamily="34" charset="0"/>
                <a:ea typeface="Verdana" panose="020B0604030504040204" pitchFamily="34" charset="0"/>
                <a:cs typeface="Verdana" panose="020B0604030504040204" pitchFamily="34" charset="0"/>
              </a:rPr>
              <a:t> within their team</a:t>
            </a:r>
            <a:r>
              <a:rPr lang="en-US" dirty="0" smtClean="0">
                <a:latin typeface="Verdana" panose="020B0604030504040204" pitchFamily="34" charset="0"/>
                <a:ea typeface="Verdana" panose="020B0604030504040204" pitchFamily="34" charset="0"/>
                <a:cs typeface="Verdana" panose="020B0604030504040204" pitchFamily="34" charset="0"/>
              </a:rPr>
              <a:t>, the delegatee, with the </a:t>
            </a:r>
            <a:r>
              <a:rPr lang="en-US" dirty="0">
                <a:latin typeface="Verdana" panose="020B0604030504040204" pitchFamily="34" charset="0"/>
                <a:ea typeface="Verdana" panose="020B0604030504040204" pitchFamily="34" charset="0"/>
                <a:cs typeface="Verdana" panose="020B0604030504040204" pitchFamily="34" charset="0"/>
              </a:rPr>
              <a:t>privilege </a:t>
            </a:r>
            <a:r>
              <a:rPr lang="en-US" dirty="0" smtClean="0">
                <a:latin typeface="Verdana" panose="020B0604030504040204" pitchFamily="34" charset="0"/>
                <a:ea typeface="Verdana" panose="020B0604030504040204" pitchFamily="34" charset="0"/>
                <a:cs typeface="Verdana" panose="020B0604030504040204" pitchFamily="34" charset="0"/>
              </a:rPr>
              <a:t>of taking </a:t>
            </a:r>
            <a:r>
              <a:rPr lang="en-US" dirty="0">
                <a:latin typeface="Verdana" panose="020B0604030504040204" pitchFamily="34" charset="0"/>
                <a:ea typeface="Verdana" panose="020B0604030504040204" pitchFamily="34" charset="0"/>
                <a:cs typeface="Verdana" panose="020B0604030504040204" pitchFamily="34" charset="0"/>
              </a:rPr>
              <a:t>actions on behalf of the </a:t>
            </a:r>
            <a:r>
              <a:rPr lang="en-US" dirty="0" smtClean="0">
                <a:latin typeface="Verdana" panose="020B0604030504040204" pitchFamily="34" charset="0"/>
                <a:ea typeface="Verdana" panose="020B0604030504040204" pitchFamily="34" charset="0"/>
                <a:cs typeface="Verdana" panose="020B0604030504040204" pitchFamily="34" charset="0"/>
              </a:rPr>
              <a:t>delegator </a:t>
            </a:r>
            <a:r>
              <a:rPr lang="en-US" dirty="0">
                <a:latin typeface="Verdana" panose="020B0604030504040204" pitchFamily="34" charset="0"/>
                <a:ea typeface="Verdana" panose="020B0604030504040204" pitchFamily="34" charset="0"/>
                <a:cs typeface="Verdana" panose="020B0604030504040204" pitchFamily="34" charset="0"/>
              </a:rPr>
              <a:t>for a specific time </a:t>
            </a:r>
            <a:r>
              <a:rPr lang="en-US" dirty="0" smtClean="0">
                <a:latin typeface="Verdana" panose="020B0604030504040204" pitchFamily="34" charset="0"/>
                <a:ea typeface="Verdana" panose="020B0604030504040204" pitchFamily="34" charset="0"/>
                <a:cs typeface="Verdana" panose="020B0604030504040204" pitchFamily="34" charset="0"/>
              </a:rPr>
              <a:t>period.</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2" y="3313800"/>
            <a:ext cx="8976575" cy="2906694"/>
          </a:xfrm>
          <a:prstGeom prst="rect">
            <a:avLst/>
          </a:prstGeom>
        </p:spPr>
      </p:pic>
      <p:sp>
        <p:nvSpPr>
          <p:cNvPr id="8" name="TextBox 7"/>
          <p:cNvSpPr txBox="1"/>
          <p:nvPr/>
        </p:nvSpPr>
        <p:spPr>
          <a:xfrm>
            <a:off x="8441014" y="6220236"/>
            <a:ext cx="574196" cy="338554"/>
          </a:xfrm>
          <a:prstGeom prst="rect">
            <a:avLst/>
          </a:prstGeom>
          <a:noFill/>
        </p:spPr>
        <p:txBody>
          <a:bodyPr wrap="squar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3357746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solidFill>
                  <a:schemeClr val="bg1"/>
                </a:solidFill>
              </a:rPr>
              <a:t>Estarta Solutions</a:t>
            </a:r>
            <a:endParaRPr lang="en-US">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44</a:t>
            </a:fld>
            <a:endParaRPr lang="en-US">
              <a:solidFill>
                <a:schemeClr val="bg1"/>
              </a:solidFill>
            </a:endParaRPr>
          </a:p>
        </p:txBody>
      </p:sp>
      <p:sp>
        <p:nvSpPr>
          <p:cNvPr id="5" name="Title 1"/>
          <p:cNvSpPr txBox="1">
            <a:spLocks/>
          </p:cNvSpPr>
          <p:nvPr/>
        </p:nvSpPr>
        <p:spPr>
          <a:xfrm>
            <a:off x="2280620" y="266651"/>
            <a:ext cx="6347013" cy="4201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0000"/>
                </a:solidFill>
              </a:rPr>
              <a:t>Mail Notification 	</a:t>
            </a:r>
            <a:endParaRPr lang="en-US" sz="3600" b="1" dirty="0">
              <a:solidFill>
                <a:srgbClr val="FF0000"/>
              </a:solidFill>
            </a:endParaRPr>
          </a:p>
        </p:txBody>
      </p:sp>
      <p:sp>
        <p:nvSpPr>
          <p:cNvPr id="6" name="Rectangle 5"/>
          <p:cNvSpPr/>
          <p:nvPr/>
        </p:nvSpPr>
        <p:spPr>
          <a:xfrm>
            <a:off x="0" y="1013551"/>
            <a:ext cx="9144000" cy="4088170"/>
          </a:xfrm>
          <a:prstGeom prst="rect">
            <a:avLst/>
          </a:prstGeom>
        </p:spPr>
        <p:txBody>
          <a:bodyPr wrap="square">
            <a:spAutoFit/>
          </a:bodyPr>
          <a:lstStyle/>
          <a:p>
            <a:pPr algn="just">
              <a:lnSpc>
                <a:spcPct val="130000"/>
              </a:lnSpc>
              <a:spcBef>
                <a:spcPts val="600"/>
              </a:spcBef>
              <a:tabLst>
                <a:tab pos="590550" algn="l"/>
              </a:tabLst>
            </a:pPr>
            <a:r>
              <a:rPr lang="en-US" dirty="0">
                <a:latin typeface="Verdana" panose="020B0604030504040204" pitchFamily="34" charset="0"/>
                <a:ea typeface="Times New Roman" panose="02020603050405020304" pitchFamily="18" charset="0"/>
                <a:cs typeface="Arial" panose="020B0604020202020204" pitchFamily="34" charset="0"/>
              </a:rPr>
              <a:t>To make it easier to follow up </a:t>
            </a:r>
            <a:r>
              <a:rPr lang="en-US" dirty="0" smtClean="0">
                <a:latin typeface="Verdana" panose="020B0604030504040204" pitchFamily="34" charset="0"/>
                <a:ea typeface="Times New Roman" panose="02020603050405020304" pitchFamily="18" charset="0"/>
                <a:cs typeface="Arial" panose="020B0604020202020204" pitchFamily="34" charset="0"/>
              </a:rPr>
              <a:t>on your </a:t>
            </a:r>
            <a:r>
              <a:rPr lang="en-US" dirty="0">
                <a:latin typeface="Verdana" panose="020B0604030504040204" pitchFamily="34" charset="0"/>
                <a:ea typeface="Times New Roman" panose="02020603050405020304" pitchFamily="18" charset="0"/>
                <a:cs typeface="Arial" panose="020B0604020202020204" pitchFamily="34" charset="0"/>
              </a:rPr>
              <a:t>inbox and all your processes, </a:t>
            </a:r>
            <a:r>
              <a:rPr lang="en-US" dirty="0" smtClean="0">
                <a:latin typeface="Verdana" panose="020B0604030504040204" pitchFamily="34" charset="0"/>
                <a:ea typeface="Times New Roman" panose="02020603050405020304" pitchFamily="18" charset="0"/>
                <a:cs typeface="Arial" panose="020B0604020202020204" pitchFamily="34" charset="0"/>
              </a:rPr>
              <a:t>for any </a:t>
            </a:r>
            <a:r>
              <a:rPr lang="en-US" dirty="0">
                <a:latin typeface="Verdana" panose="020B0604030504040204" pitchFamily="34" charset="0"/>
                <a:ea typeface="Times New Roman" panose="02020603050405020304" pitchFamily="18" charset="0"/>
                <a:cs typeface="Arial" panose="020B0604020202020204" pitchFamily="34" charset="0"/>
              </a:rPr>
              <a:t>request received </a:t>
            </a:r>
            <a:r>
              <a:rPr lang="en-US" dirty="0" smtClean="0">
                <a:latin typeface="Verdana" panose="020B0604030504040204" pitchFamily="34" charset="0"/>
                <a:ea typeface="Times New Roman" panose="02020603050405020304" pitchFamily="18" charset="0"/>
                <a:cs typeface="Arial" panose="020B0604020202020204" pitchFamily="34" charset="0"/>
              </a:rPr>
              <a:t>on </a:t>
            </a:r>
            <a:r>
              <a:rPr lang="en-US" dirty="0">
                <a:latin typeface="Verdana" panose="020B0604030504040204" pitchFamily="34" charset="0"/>
                <a:ea typeface="Times New Roman" panose="02020603050405020304" pitchFamily="18" charset="0"/>
                <a:cs typeface="Arial" panose="020B0604020202020204" pitchFamily="34" charset="0"/>
              </a:rPr>
              <a:t>My Inbox </a:t>
            </a:r>
            <a:r>
              <a:rPr lang="en-US" dirty="0" smtClean="0">
                <a:latin typeface="Verdana" panose="020B0604030504040204" pitchFamily="34" charset="0"/>
                <a:ea typeface="Times New Roman" panose="02020603050405020304" pitchFamily="18" charset="0"/>
                <a:cs typeface="Arial" panose="020B0604020202020204" pitchFamily="34" charset="0"/>
              </a:rPr>
              <a:t>list </a:t>
            </a:r>
            <a:r>
              <a:rPr lang="en-US" dirty="0">
                <a:latin typeface="Verdana" panose="020B0604030504040204" pitchFamily="34" charset="0"/>
                <a:ea typeface="Times New Roman" panose="02020603050405020304" pitchFamily="18" charset="0"/>
                <a:cs typeface="Arial" panose="020B0604020202020204" pitchFamily="34" charset="0"/>
              </a:rPr>
              <a:t>an email will be sent to your </a:t>
            </a:r>
            <a:r>
              <a:rPr lang="en-US" dirty="0" smtClean="0">
                <a:latin typeface="Verdana" panose="020B0604030504040204" pitchFamily="34" charset="0"/>
                <a:ea typeface="Times New Roman" panose="02020603050405020304" pitchFamily="18" charset="0"/>
                <a:cs typeface="Arial" panose="020B0604020202020204" pitchFamily="34" charset="0"/>
              </a:rPr>
              <a:t>email </a:t>
            </a:r>
            <a:r>
              <a:rPr lang="en-US" dirty="0">
                <a:latin typeface="Verdana" panose="020B0604030504040204" pitchFamily="34" charset="0"/>
                <a:ea typeface="Times New Roman" panose="02020603050405020304" pitchFamily="18" charset="0"/>
                <a:cs typeface="Arial" panose="020B0604020202020204" pitchFamily="34" charset="0"/>
              </a:rPr>
              <a:t>configured at the HR internal system </a:t>
            </a:r>
            <a:r>
              <a:rPr lang="en-US" dirty="0" smtClean="0">
                <a:latin typeface="Verdana" panose="020B0604030504040204" pitchFamily="34" charset="0"/>
                <a:ea typeface="Times New Roman" panose="02020603050405020304" pitchFamily="18" charset="0"/>
                <a:cs typeface="Arial" panose="020B0604020202020204" pitchFamily="34" charset="0"/>
              </a:rPr>
              <a:t>-</a:t>
            </a:r>
            <a:r>
              <a:rPr lang="en-US" dirty="0" err="1" smtClean="0">
                <a:latin typeface="Verdana" panose="020B0604030504040204" pitchFamily="34" charset="0"/>
                <a:ea typeface="Times New Roman" panose="02020603050405020304" pitchFamily="18" charset="0"/>
                <a:cs typeface="Arial" panose="020B0604020202020204" pitchFamily="34" charset="0"/>
              </a:rPr>
              <a:t>esHRMS</a:t>
            </a:r>
            <a:r>
              <a:rPr lang="en-US" dirty="0" smtClean="0">
                <a:latin typeface="Verdana" panose="020B0604030504040204" pitchFamily="34" charset="0"/>
                <a:ea typeface="Times New Roman" panose="02020603050405020304" pitchFamily="18" charset="0"/>
                <a:cs typeface="Arial" panose="020B0604020202020204" pitchFamily="34" charset="0"/>
              </a:rPr>
              <a:t>- and you </a:t>
            </a:r>
            <a:r>
              <a:rPr lang="en-US" dirty="0">
                <a:latin typeface="Verdana" panose="020B0604030504040204" pitchFamily="34" charset="0"/>
                <a:ea typeface="Times New Roman" panose="02020603050405020304" pitchFamily="18" charset="0"/>
                <a:cs typeface="Arial" panose="020B0604020202020204" pitchFamily="34" charset="0"/>
              </a:rPr>
              <a:t>will be </a:t>
            </a:r>
            <a:r>
              <a:rPr lang="en-US" dirty="0" err="1" smtClean="0">
                <a:latin typeface="Verdana" panose="020B0604030504040204" pitchFamily="34" charset="0"/>
                <a:ea typeface="Times New Roman" panose="02020603050405020304" pitchFamily="18" charset="0"/>
                <a:cs typeface="Arial" panose="020B0604020202020204" pitchFamily="34" charset="0"/>
              </a:rPr>
              <a:t>cc’ed</a:t>
            </a:r>
            <a:r>
              <a:rPr lang="en-US" dirty="0" smtClean="0">
                <a:latin typeface="Verdana" panose="020B0604030504040204" pitchFamily="34" charset="0"/>
                <a:ea typeface="Times New Roman" panose="02020603050405020304" pitchFamily="18" charset="0"/>
                <a:cs typeface="Arial" panose="020B0604020202020204" pitchFamily="34" charset="0"/>
              </a:rPr>
              <a:t> </a:t>
            </a:r>
            <a:r>
              <a:rPr lang="en-US" dirty="0">
                <a:latin typeface="Verdana" panose="020B0604030504040204" pitchFamily="34" charset="0"/>
                <a:ea typeface="Times New Roman" panose="02020603050405020304" pitchFamily="18" charset="0"/>
                <a:cs typeface="Arial" panose="020B0604020202020204" pitchFamily="34" charset="0"/>
              </a:rPr>
              <a:t>to the email for any outgoing request from your </a:t>
            </a:r>
            <a:r>
              <a:rPr lang="en-US" dirty="0" smtClean="0">
                <a:latin typeface="Verdana" panose="020B0604030504040204" pitchFamily="34" charset="0"/>
                <a:ea typeface="Times New Roman" panose="02020603050405020304" pitchFamily="18" charset="0"/>
                <a:cs typeface="Arial" panose="020B0604020202020204" pitchFamily="34" charset="0"/>
              </a:rPr>
              <a:t>side. The </a:t>
            </a:r>
            <a:r>
              <a:rPr lang="en-US" dirty="0">
                <a:latin typeface="Verdana" panose="020B0604030504040204" pitchFamily="34" charset="0"/>
                <a:ea typeface="Times New Roman" panose="02020603050405020304" pitchFamily="18" charset="0"/>
                <a:cs typeface="Arial" panose="020B0604020202020204" pitchFamily="34" charset="0"/>
              </a:rPr>
              <a:t>emails you will receive from </a:t>
            </a:r>
            <a:r>
              <a:rPr lang="en-US" dirty="0" smtClean="0">
                <a:latin typeface="Verdana" panose="020B0604030504040204" pitchFamily="34" charset="0"/>
                <a:ea typeface="Times New Roman" panose="02020603050405020304" pitchFamily="18" charset="0"/>
                <a:cs typeface="Arial" panose="020B0604020202020204" pitchFamily="34" charset="0"/>
              </a:rPr>
              <a:t>the </a:t>
            </a:r>
            <a:r>
              <a:rPr lang="en-US" dirty="0" err="1" smtClean="0">
                <a:latin typeface="Verdana" panose="020B0604030504040204" pitchFamily="34" charset="0"/>
                <a:ea typeface="Times New Roman" panose="02020603050405020304" pitchFamily="18" charset="0"/>
                <a:cs typeface="Arial" panose="020B0604020202020204" pitchFamily="34" charset="0"/>
              </a:rPr>
              <a:t>esHRMS</a:t>
            </a:r>
            <a:r>
              <a:rPr lang="en-US" dirty="0" smtClean="0">
                <a:latin typeface="Verdana" panose="020B0604030504040204" pitchFamily="34" charset="0"/>
                <a:ea typeface="Times New Roman" panose="02020603050405020304" pitchFamily="18" charset="0"/>
                <a:cs typeface="Arial" panose="020B0604020202020204" pitchFamily="34" charset="0"/>
              </a:rPr>
              <a:t> </a:t>
            </a:r>
            <a:r>
              <a:rPr lang="en-US" dirty="0">
                <a:latin typeface="Verdana" panose="020B0604030504040204" pitchFamily="34" charset="0"/>
                <a:ea typeface="Times New Roman" panose="02020603050405020304" pitchFamily="18" charset="0"/>
                <a:cs typeface="Arial" panose="020B0604020202020204" pitchFamily="34" charset="0"/>
              </a:rPr>
              <a:t>are related </a:t>
            </a:r>
            <a:r>
              <a:rPr lang="en-US" dirty="0" smtClean="0">
                <a:latin typeface="Verdana" panose="020B0604030504040204" pitchFamily="34" charset="0"/>
                <a:ea typeface="Times New Roman" panose="02020603050405020304" pitchFamily="18" charset="0"/>
                <a:cs typeface="Arial" panose="020B0604020202020204" pitchFamily="34" charset="0"/>
              </a:rPr>
              <a:t>to your:</a:t>
            </a:r>
            <a:endParaRPr lang="en-US" dirty="0">
              <a:latin typeface="Verdana" panose="020B0604030504040204" pitchFamily="34" charset="0"/>
              <a:ea typeface="Times New Roman" panose="02020603050405020304" pitchFamily="18" charset="0"/>
              <a:cs typeface="Arial" panose="020B0604020202020204" pitchFamily="34" charset="0"/>
            </a:endParaRPr>
          </a:p>
          <a:p>
            <a:pPr marL="285750" marR="0" lvl="0" indent="-285750" algn="just">
              <a:lnSpc>
                <a:spcPct val="130000"/>
              </a:lnSpc>
              <a:spcBef>
                <a:spcPts val="600"/>
              </a:spcBef>
              <a:spcAft>
                <a:spcPts val="0"/>
              </a:spcAft>
              <a:buFont typeface="Arial" panose="020B0604020202020204" pitchFamily="34" charset="0"/>
              <a:buChar char="•"/>
              <a:tabLst>
                <a:tab pos="590550" algn="l"/>
              </a:tabLst>
            </a:pPr>
            <a:r>
              <a:rPr lang="en-US" dirty="0">
                <a:latin typeface="Verdana" panose="020B0604030504040204" pitchFamily="34" charset="0"/>
                <a:ea typeface="Times New Roman" panose="02020603050405020304" pitchFamily="18" charset="0"/>
                <a:cs typeface="Arial" panose="020B0604020202020204" pitchFamily="34" charset="0"/>
              </a:rPr>
              <a:t>Login Info</a:t>
            </a:r>
          </a:p>
          <a:p>
            <a:pPr marL="285750" marR="0" lvl="0" indent="-285750" algn="just">
              <a:lnSpc>
                <a:spcPct val="130000"/>
              </a:lnSpc>
              <a:spcBef>
                <a:spcPts val="0"/>
              </a:spcBef>
              <a:spcAft>
                <a:spcPts val="0"/>
              </a:spcAft>
              <a:buFont typeface="Arial" panose="020B0604020202020204" pitchFamily="34" charset="0"/>
              <a:buChar char="•"/>
              <a:tabLst>
                <a:tab pos="590550" algn="l"/>
              </a:tabLst>
            </a:pPr>
            <a:r>
              <a:rPr lang="en-US" dirty="0">
                <a:latin typeface="Verdana" panose="020B0604030504040204" pitchFamily="34" charset="0"/>
                <a:ea typeface="Times New Roman" panose="02020603050405020304" pitchFamily="18" charset="0"/>
                <a:cs typeface="Arial" panose="020B0604020202020204" pitchFamily="34" charset="0"/>
              </a:rPr>
              <a:t>Reset password by the Administration</a:t>
            </a:r>
          </a:p>
          <a:p>
            <a:pPr marL="285750" marR="0" lvl="0" indent="-285750" algn="just">
              <a:lnSpc>
                <a:spcPct val="130000"/>
              </a:lnSpc>
              <a:spcBef>
                <a:spcPts val="0"/>
              </a:spcBef>
              <a:spcAft>
                <a:spcPts val="0"/>
              </a:spcAft>
              <a:buFont typeface="Arial" panose="020B0604020202020204" pitchFamily="34" charset="0"/>
              <a:buChar char="•"/>
              <a:tabLst>
                <a:tab pos="590550" algn="l"/>
              </a:tabLst>
            </a:pPr>
            <a:r>
              <a:rPr lang="en-US" dirty="0">
                <a:latin typeface="Verdana" panose="020B0604030504040204" pitchFamily="34" charset="0"/>
                <a:ea typeface="Times New Roman" panose="02020603050405020304" pitchFamily="18" charset="0"/>
                <a:cs typeface="Arial" panose="020B0604020202020204" pitchFamily="34" charset="0"/>
              </a:rPr>
              <a:t>Leave </a:t>
            </a:r>
            <a:r>
              <a:rPr lang="en-US" dirty="0" smtClean="0">
                <a:latin typeface="Verdana" panose="020B0604030504040204" pitchFamily="34" charset="0"/>
                <a:ea typeface="Times New Roman" panose="02020603050405020304" pitchFamily="18" charset="0"/>
                <a:cs typeface="Arial" panose="020B0604020202020204" pitchFamily="34" charset="0"/>
              </a:rPr>
              <a:t>submission, approval, rejection…etc.</a:t>
            </a:r>
            <a:endParaRPr lang="en-US" dirty="0">
              <a:latin typeface="Verdana" panose="020B0604030504040204" pitchFamily="34" charset="0"/>
              <a:ea typeface="Times New Roman" panose="02020603050405020304" pitchFamily="18" charset="0"/>
              <a:cs typeface="Arial" panose="020B0604020202020204" pitchFamily="34" charset="0"/>
            </a:endParaRPr>
          </a:p>
          <a:p>
            <a:pPr marL="285750" marR="0" lvl="0" indent="-285750" algn="just">
              <a:lnSpc>
                <a:spcPct val="130000"/>
              </a:lnSpc>
              <a:spcBef>
                <a:spcPts val="0"/>
              </a:spcBef>
              <a:spcAft>
                <a:spcPts val="0"/>
              </a:spcAft>
              <a:buFont typeface="Arial" panose="020B0604020202020204" pitchFamily="34" charset="0"/>
              <a:buChar char="•"/>
              <a:tabLst>
                <a:tab pos="590550" algn="l"/>
              </a:tabLst>
            </a:pPr>
            <a:r>
              <a:rPr lang="en-US" dirty="0" smtClean="0">
                <a:effectLst/>
                <a:latin typeface="Verdana" panose="020B0604030504040204" pitchFamily="34" charset="0"/>
                <a:ea typeface="Times New Roman" panose="02020603050405020304" pitchFamily="18" charset="0"/>
                <a:cs typeface="Arial" panose="020B0604020202020204" pitchFamily="34" charset="0"/>
              </a:rPr>
              <a:t>Promotion submission, approval…etc.</a:t>
            </a:r>
          </a:p>
          <a:p>
            <a:pPr marL="285750" marR="0" lvl="0" indent="-285750" algn="just">
              <a:lnSpc>
                <a:spcPct val="130000"/>
              </a:lnSpc>
              <a:spcBef>
                <a:spcPts val="0"/>
              </a:spcBef>
              <a:spcAft>
                <a:spcPts val="0"/>
              </a:spcAft>
              <a:buFont typeface="Arial" panose="020B0604020202020204" pitchFamily="34" charset="0"/>
              <a:buChar char="•"/>
              <a:tabLst>
                <a:tab pos="590550" algn="l"/>
              </a:tabLst>
            </a:pPr>
            <a:r>
              <a:rPr lang="en-US" dirty="0" smtClean="0">
                <a:effectLst/>
                <a:latin typeface="Verdana" panose="020B0604030504040204" pitchFamily="34" charset="0"/>
                <a:ea typeface="Times New Roman" panose="02020603050405020304" pitchFamily="18" charset="0"/>
                <a:cs typeface="Arial" panose="020B0604020202020204" pitchFamily="34" charset="0"/>
              </a:rPr>
              <a:t>Company polls</a:t>
            </a:r>
          </a:p>
          <a:p>
            <a:pPr marL="342900" marR="0" lvl="0" indent="-342900" algn="just">
              <a:lnSpc>
                <a:spcPct val="130000"/>
              </a:lnSpc>
              <a:spcBef>
                <a:spcPts val="0"/>
              </a:spcBef>
              <a:spcAft>
                <a:spcPts val="0"/>
              </a:spcAft>
              <a:buFont typeface="Verdana" panose="020B0604030504040204" pitchFamily="34" charset="0"/>
              <a:buChar char="-"/>
              <a:tabLst>
                <a:tab pos="590550" algn="l"/>
              </a:tabLst>
            </a:pPr>
            <a:endParaRPr lang="en-US" dirty="0">
              <a:effectLst/>
              <a:latin typeface="Verdana" panose="020B0604030504040204" pitchFamily="34" charset="0"/>
              <a:ea typeface="Times New Roman" panose="02020603050405020304" pitchFamily="18" charset="0"/>
              <a:cs typeface="Arial" panose="020B0604020202020204" pitchFamily="34" charset="0"/>
            </a:endParaRPr>
          </a:p>
        </p:txBody>
      </p:sp>
      <p:sp>
        <p:nvSpPr>
          <p:cNvPr id="7" name="TextBox 6"/>
          <p:cNvSpPr txBox="1"/>
          <p:nvPr/>
        </p:nvSpPr>
        <p:spPr>
          <a:xfrm>
            <a:off x="8441014" y="6220236"/>
            <a:ext cx="574196" cy="338554"/>
          </a:xfrm>
          <a:prstGeom prst="rect">
            <a:avLst/>
          </a:prstGeom>
          <a:noFill/>
        </p:spPr>
        <p:txBody>
          <a:bodyPr wrap="square" rtlCol="0">
            <a:spAutoFit/>
          </a:bodyPr>
          <a:lstStyle/>
          <a:p>
            <a:r>
              <a:rPr lang="en-US" sz="1600" dirty="0" smtClean="0">
                <a:hlinkClick r:id="rId2" action="ppaction://hlinksldjump"/>
              </a:rPr>
              <a:t>Back</a:t>
            </a:r>
            <a:endParaRPr lang="en-US" sz="1600" dirty="0"/>
          </a:p>
        </p:txBody>
      </p:sp>
    </p:spTree>
    <p:extLst>
      <p:ext uri="{BB962C8B-B14F-4D97-AF65-F5344CB8AC3E}">
        <p14:creationId xmlns:p14="http://schemas.microsoft.com/office/powerpoint/2010/main" val="3773781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Estarta Solutions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45</a:t>
            </a:fld>
            <a:endParaRPr lang="en-US" dirty="0">
              <a:solidFill>
                <a:schemeClr val="bg1"/>
              </a:solidFill>
            </a:endParaRPr>
          </a:p>
        </p:txBody>
      </p:sp>
      <p:sp>
        <p:nvSpPr>
          <p:cNvPr id="5" name="Title 1"/>
          <p:cNvSpPr txBox="1">
            <a:spLocks/>
          </p:cNvSpPr>
          <p:nvPr/>
        </p:nvSpPr>
        <p:spPr>
          <a:xfrm>
            <a:off x="2280620" y="266651"/>
            <a:ext cx="6347013" cy="4201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0000"/>
                </a:solidFill>
              </a:rPr>
              <a:t>Security</a:t>
            </a:r>
            <a:endParaRPr lang="en-US" sz="3600" b="1" dirty="0">
              <a:solidFill>
                <a:srgbClr val="FF0000"/>
              </a:solidFill>
            </a:endParaRPr>
          </a:p>
        </p:txBody>
      </p:sp>
      <p:sp>
        <p:nvSpPr>
          <p:cNvPr id="6" name="TextBox 5"/>
          <p:cNvSpPr txBox="1"/>
          <p:nvPr/>
        </p:nvSpPr>
        <p:spPr>
          <a:xfrm>
            <a:off x="77273" y="1094704"/>
            <a:ext cx="9015210" cy="3139321"/>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Due the sensitivity of the data being transmitted across the system, the </a:t>
            </a:r>
            <a:r>
              <a:rPr lang="en-US" dirty="0" err="1" smtClean="0">
                <a:latin typeface="Verdana" panose="020B0604030504040204" pitchFamily="34" charset="0"/>
                <a:ea typeface="Verdana" panose="020B0604030504040204" pitchFamily="34" charset="0"/>
                <a:cs typeface="Verdana" panose="020B0604030504040204" pitchFamily="34" charset="0"/>
              </a:rPr>
              <a:t>esHRMS</a:t>
            </a:r>
            <a:r>
              <a:rPr lang="en-US" dirty="0" smtClean="0">
                <a:latin typeface="Verdana" panose="020B0604030504040204" pitchFamily="34" charset="0"/>
                <a:ea typeface="Verdana" panose="020B0604030504040204" pitchFamily="34" charset="0"/>
                <a:cs typeface="Verdana" panose="020B0604030504040204" pitchFamily="34" charset="0"/>
              </a:rPr>
              <a:t> is using the cutting edge security standards when it comes to the communication protocol as it is exposed over Secure socket (SSL) </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Related to the users and role management, strong password functions are used where all the user related info encrypted over the database.</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For the self-service as it is exposed over the internet, CAPTCHA is required, where the communication is enabled only over https protocol. Yet the online user has restriction for the login failed attempts to prevent any credential hacking.</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8441014" y="6220236"/>
            <a:ext cx="574196" cy="338554"/>
          </a:xfrm>
          <a:prstGeom prst="rect">
            <a:avLst/>
          </a:prstGeom>
          <a:noFill/>
        </p:spPr>
        <p:txBody>
          <a:bodyPr wrap="square" rtlCol="0">
            <a:spAutoFit/>
          </a:bodyPr>
          <a:lstStyle/>
          <a:p>
            <a:r>
              <a:rPr lang="en-US" sz="1600" dirty="0" smtClean="0">
                <a:hlinkClick r:id="rId2" action="ppaction://hlinksldjump"/>
              </a:rPr>
              <a:t>Back</a:t>
            </a:r>
            <a:endParaRPr lang="en-US" sz="1600" dirty="0"/>
          </a:p>
        </p:txBody>
      </p:sp>
    </p:spTree>
    <p:extLst>
      <p:ext uri="{BB962C8B-B14F-4D97-AF65-F5344CB8AC3E}">
        <p14:creationId xmlns:p14="http://schemas.microsoft.com/office/powerpoint/2010/main" val="3293627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smtClean="0">
                <a:solidFill>
                  <a:schemeClr val="bg1"/>
                </a:solidFill>
              </a:rPr>
              <a:t>Estarta Solutions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5</a:t>
            </a:fld>
            <a:endParaRPr lang="en-US">
              <a:solidFill>
                <a:schemeClr val="bg1"/>
              </a:solidFill>
            </a:endParaRPr>
          </a:p>
        </p:txBody>
      </p:sp>
      <p:sp>
        <p:nvSpPr>
          <p:cNvPr id="5" name="Title 1"/>
          <p:cNvSpPr txBox="1">
            <a:spLocks/>
          </p:cNvSpPr>
          <p:nvPr/>
        </p:nvSpPr>
        <p:spPr>
          <a:xfrm>
            <a:off x="2280620" y="266651"/>
            <a:ext cx="6347013" cy="420183"/>
          </a:xfrm>
          <a:prstGeom prst="rect">
            <a:avLst/>
          </a:prstGeom>
        </p:spPr>
        <p:txBody>
          <a:bodyPr>
            <a:noAutofit/>
          </a:bodyPr>
          <a:lstStyle>
            <a:lvl1pPr>
              <a:lnSpc>
                <a:spcPct val="90000"/>
              </a:lnSpc>
              <a:spcBef>
                <a:spcPct val="0"/>
              </a:spcBef>
              <a:buNone/>
              <a:defRPr sz="3600" b="1">
                <a:solidFill>
                  <a:srgbClr val="FF0000"/>
                </a:solidFill>
                <a:latin typeface="+mj-lt"/>
                <a:ea typeface="+mj-ea"/>
                <a:cs typeface="+mj-cs"/>
              </a:defRPr>
            </a:lvl1pPr>
          </a:lstStyle>
          <a:p>
            <a:r>
              <a:rPr lang="en-US" dirty="0"/>
              <a:t>Human Resources </a:t>
            </a:r>
            <a:r>
              <a:rPr lang="en-US" dirty="0" smtClean="0"/>
              <a:t>Module</a:t>
            </a:r>
            <a:endParaRPr lang="en-US" dirty="0"/>
          </a:p>
        </p:txBody>
      </p:sp>
      <p:sp>
        <p:nvSpPr>
          <p:cNvPr id="6" name="TextBox 5"/>
          <p:cNvSpPr txBox="1"/>
          <p:nvPr/>
        </p:nvSpPr>
        <p:spPr>
          <a:xfrm>
            <a:off x="164655" y="1087189"/>
            <a:ext cx="8814689" cy="5493812"/>
          </a:xfrm>
          <a:prstGeom prst="rect">
            <a:avLst/>
          </a:prstGeom>
          <a:noFill/>
        </p:spPr>
        <p:txBody>
          <a:bodyPr wrap="square" rtlCol="0">
            <a:spAutoFit/>
          </a:bodyPr>
          <a:lstStyle/>
          <a:p>
            <a:pPr marL="285750" lvl="0" indent="-285750">
              <a:lnSpc>
                <a:spcPct val="130000"/>
              </a:lnSpc>
              <a:buFont typeface="Arial" panose="020B0604020202020204" pitchFamily="34" charset="0"/>
              <a:buChar char="•"/>
            </a:pPr>
            <a:r>
              <a:rPr lang="en-US" b="1" dirty="0">
                <a:latin typeface="Verdana" panose="020B0604030504040204" pitchFamily="34" charset="0"/>
                <a:ea typeface="Verdana" panose="020B0604030504040204" pitchFamily="34" charset="0"/>
                <a:cs typeface="Verdana" panose="020B0604030504040204" pitchFamily="34" charset="0"/>
              </a:rPr>
              <a:t>Employees </a:t>
            </a:r>
            <a:r>
              <a:rPr lang="en-US" b="1" dirty="0" smtClean="0">
                <a:latin typeface="Verdana" panose="020B0604030504040204" pitchFamily="34" charset="0"/>
                <a:ea typeface="Verdana" panose="020B0604030504040204" pitchFamily="34" charset="0"/>
                <a:cs typeface="Verdana" panose="020B0604030504040204" pitchFamily="34" charset="0"/>
              </a:rPr>
              <a:t>Attendance:</a:t>
            </a:r>
            <a:endParaRPr lang="en-US" b="1" dirty="0">
              <a:latin typeface="Verdana" panose="020B0604030504040204" pitchFamily="34" charset="0"/>
              <a:ea typeface="Verdana" panose="020B0604030504040204" pitchFamily="34" charset="0"/>
              <a:cs typeface="Verdana" panose="020B0604030504040204" pitchFamily="34" charset="0"/>
            </a:endParaRPr>
          </a:p>
          <a:p>
            <a:pPr marL="742950" lvl="1" indent="-285750">
              <a:lnSpc>
                <a:spcPct val="13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Attendance</a:t>
            </a:r>
            <a:endParaRPr lang="en-US" dirty="0">
              <a:latin typeface="Verdana" panose="020B0604030504040204" pitchFamily="34" charset="0"/>
              <a:ea typeface="Verdana" panose="020B0604030504040204" pitchFamily="34" charset="0"/>
              <a:cs typeface="Verdana" panose="020B0604030504040204" pitchFamily="34" charset="0"/>
            </a:endParaRPr>
          </a:p>
          <a:p>
            <a:pPr marL="742950" lvl="1" indent="-285750">
              <a:lnSpc>
                <a:spcPct val="13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O</a:t>
            </a:r>
            <a:r>
              <a:rPr lang="en-US" dirty="0" smtClean="0">
                <a:latin typeface="Verdana" panose="020B0604030504040204" pitchFamily="34" charset="0"/>
                <a:ea typeface="Verdana" panose="020B0604030504040204" pitchFamily="34" charset="0"/>
                <a:cs typeface="Verdana" panose="020B0604030504040204" pitchFamily="34" charset="0"/>
              </a:rPr>
              <a:t>vertime management</a:t>
            </a:r>
          </a:p>
          <a:p>
            <a:pPr marL="742950" lvl="1" indent="-285750">
              <a:lnSpc>
                <a:spcPct val="13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Public holidays</a:t>
            </a: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30000"/>
              </a:lnSpc>
              <a:buFont typeface="Arial" panose="020B0604020202020204" pitchFamily="34" charset="0"/>
              <a:buChar char="•"/>
            </a:pPr>
            <a:r>
              <a:rPr lang="en-US" b="1" dirty="0" smtClean="0">
                <a:latin typeface="Verdana" panose="020B0604030504040204" pitchFamily="34" charset="0"/>
                <a:ea typeface="Verdana" panose="020B0604030504040204" pitchFamily="34" charset="0"/>
                <a:cs typeface="Verdana" panose="020B0604030504040204" pitchFamily="34" charset="0"/>
              </a:rPr>
              <a:t>Employees Performance:</a:t>
            </a:r>
            <a:endParaRPr lang="en-US" b="1" dirty="0">
              <a:latin typeface="Verdana" panose="020B0604030504040204" pitchFamily="34" charset="0"/>
              <a:ea typeface="Verdana" panose="020B0604030504040204" pitchFamily="34" charset="0"/>
              <a:cs typeface="Verdana" panose="020B0604030504040204" pitchFamily="34" charset="0"/>
            </a:endParaRPr>
          </a:p>
          <a:p>
            <a:pPr marL="742950" lvl="1" indent="-285750">
              <a:lnSpc>
                <a:spcPct val="13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E</a:t>
            </a:r>
            <a:r>
              <a:rPr lang="en-US" dirty="0" smtClean="0">
                <a:latin typeface="Verdana" panose="020B0604030504040204" pitchFamily="34" charset="0"/>
                <a:ea typeface="Verdana" panose="020B0604030504040204" pitchFamily="34" charset="0"/>
                <a:cs typeface="Verdana" panose="020B0604030504040204" pitchFamily="34" charset="0"/>
              </a:rPr>
              <a:t>mployees performance</a:t>
            </a:r>
          </a:p>
          <a:p>
            <a:pPr marL="742950" lvl="1" indent="-285750">
              <a:lnSpc>
                <a:spcPct val="13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E</a:t>
            </a:r>
            <a:r>
              <a:rPr lang="en-US" dirty="0" smtClean="0">
                <a:latin typeface="Verdana" panose="020B0604030504040204" pitchFamily="34" charset="0"/>
                <a:ea typeface="Verdana" panose="020B0604030504040204" pitchFamily="34" charset="0"/>
                <a:cs typeface="Verdana" panose="020B0604030504040204" pitchFamily="34" charset="0"/>
              </a:rPr>
              <a:t>mployees promotions</a:t>
            </a: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30000"/>
              </a:lnSpc>
              <a:buFont typeface="Arial" panose="020B0604020202020204" pitchFamily="34" charset="0"/>
              <a:buChar char="•"/>
            </a:pPr>
            <a:r>
              <a:rPr lang="en-US" b="1" dirty="0" smtClean="0">
                <a:latin typeface="Verdana" panose="020B0604030504040204" pitchFamily="34" charset="0"/>
                <a:ea typeface="Verdana" panose="020B0604030504040204" pitchFamily="34" charset="0"/>
                <a:cs typeface="Verdana" panose="020B0604030504040204" pitchFamily="34" charset="0"/>
              </a:rPr>
              <a:t>HR Administration Management:</a:t>
            </a:r>
            <a:endParaRPr lang="en-US" b="1" dirty="0">
              <a:latin typeface="Verdana" panose="020B0604030504040204" pitchFamily="34" charset="0"/>
              <a:ea typeface="Verdana" panose="020B0604030504040204" pitchFamily="34" charset="0"/>
              <a:cs typeface="Verdana" panose="020B0604030504040204" pitchFamily="34" charset="0"/>
            </a:endParaRPr>
          </a:p>
          <a:p>
            <a:pPr marL="742950" lvl="1" indent="-285750">
              <a:lnSpc>
                <a:spcPct val="13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Divisions and the organization tree</a:t>
            </a:r>
            <a:endParaRPr lang="en-US" dirty="0">
              <a:latin typeface="Verdana" panose="020B0604030504040204" pitchFamily="34" charset="0"/>
              <a:ea typeface="Verdana" panose="020B0604030504040204" pitchFamily="34" charset="0"/>
              <a:cs typeface="Verdana" panose="020B0604030504040204" pitchFamily="34" charset="0"/>
            </a:endParaRPr>
          </a:p>
          <a:p>
            <a:pPr marL="742950" lvl="1" indent="-285750">
              <a:lnSpc>
                <a:spcPct val="13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Lookups</a:t>
            </a:r>
            <a:endParaRPr lang="en-US" dirty="0">
              <a:latin typeface="Verdana" panose="020B0604030504040204" pitchFamily="34" charset="0"/>
              <a:ea typeface="Verdana" panose="020B0604030504040204" pitchFamily="34" charset="0"/>
              <a:cs typeface="Verdana" panose="020B0604030504040204" pitchFamily="34" charset="0"/>
            </a:endParaRPr>
          </a:p>
          <a:p>
            <a:pPr marL="742950" lvl="1" indent="-285750">
              <a:lnSpc>
                <a:spcPct val="13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Job </a:t>
            </a:r>
            <a:r>
              <a:rPr lang="en-US" dirty="0" smtClean="0">
                <a:latin typeface="Verdana" panose="020B0604030504040204" pitchFamily="34" charset="0"/>
                <a:ea typeface="Verdana" panose="020B0604030504040204" pitchFamily="34" charset="0"/>
                <a:cs typeface="Verdana" panose="020B0604030504040204" pitchFamily="34" charset="0"/>
              </a:rPr>
              <a:t>titles</a:t>
            </a: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30000"/>
              </a:lnSpc>
              <a:buFont typeface="Arial" panose="020B0604020202020204" pitchFamily="34" charset="0"/>
              <a:buChar char="•"/>
            </a:pPr>
            <a:r>
              <a:rPr lang="en-US" b="1" dirty="0" smtClean="0">
                <a:latin typeface="Verdana" panose="020B0604030504040204" pitchFamily="34" charset="0"/>
                <a:ea typeface="Verdana" panose="020B0604030504040204" pitchFamily="34" charset="0"/>
                <a:cs typeface="Verdana" panose="020B0604030504040204" pitchFamily="34" charset="0"/>
              </a:rPr>
              <a:t>Analytics</a:t>
            </a:r>
          </a:p>
          <a:p>
            <a:pPr marL="742950" lvl="1" indent="-285750">
              <a:lnSpc>
                <a:spcPct val="13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General </a:t>
            </a:r>
            <a:r>
              <a:rPr lang="en-US" dirty="0" smtClean="0">
                <a:latin typeface="Verdana" panose="020B0604030504040204" pitchFamily="34" charset="0"/>
                <a:ea typeface="Verdana" panose="020B0604030504040204" pitchFamily="34" charset="0"/>
                <a:cs typeface="Verdana" panose="020B0604030504040204" pitchFamily="34" charset="0"/>
              </a:rPr>
              <a:t>reports (employees info, gender, and nationalities)</a:t>
            </a:r>
            <a:endParaRPr lang="en-US" dirty="0">
              <a:latin typeface="Verdana" panose="020B0604030504040204" pitchFamily="34" charset="0"/>
              <a:ea typeface="Verdana" panose="020B0604030504040204" pitchFamily="34" charset="0"/>
              <a:cs typeface="Verdana" panose="020B0604030504040204" pitchFamily="34" charset="0"/>
            </a:endParaRPr>
          </a:p>
          <a:p>
            <a:pPr marL="742950" lvl="1" indent="-285750">
              <a:lnSpc>
                <a:spcPct val="13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Headcount </a:t>
            </a:r>
            <a:r>
              <a:rPr lang="en-US" dirty="0" smtClean="0">
                <a:latin typeface="Verdana" panose="020B0604030504040204" pitchFamily="34" charset="0"/>
                <a:ea typeface="Verdana" panose="020B0604030504040204" pitchFamily="34" charset="0"/>
                <a:cs typeface="Verdana" panose="020B0604030504040204" pitchFamily="34" charset="0"/>
              </a:rPr>
              <a:t>reports</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(comers and leavers)</a:t>
            </a:r>
          </a:p>
          <a:p>
            <a:pPr marL="742950" lvl="1" indent="-285750">
              <a:lnSpc>
                <a:spcPct val="13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HR Matrix (the organization demographics)</a:t>
            </a:r>
          </a:p>
        </p:txBody>
      </p:sp>
      <p:sp>
        <p:nvSpPr>
          <p:cNvPr id="7" name="TextBox 6"/>
          <p:cNvSpPr txBox="1"/>
          <p:nvPr/>
        </p:nvSpPr>
        <p:spPr>
          <a:xfrm>
            <a:off x="8515350" y="6222516"/>
            <a:ext cx="574196" cy="338554"/>
          </a:xfrm>
          <a:prstGeom prst="rect">
            <a:avLst/>
          </a:prstGeom>
          <a:noFill/>
        </p:spPr>
        <p:txBody>
          <a:bodyPr wrap="none" rtlCol="0">
            <a:spAutoFit/>
          </a:bodyPr>
          <a:lstStyle/>
          <a:p>
            <a:r>
              <a:rPr lang="en-US" sz="1600" dirty="0" smtClean="0">
                <a:hlinkClick r:id="rId2" action="ppaction://hlinksldjump"/>
              </a:rPr>
              <a:t>Back</a:t>
            </a:r>
            <a:endParaRPr lang="en-US" sz="1600" dirty="0"/>
          </a:p>
        </p:txBody>
      </p:sp>
    </p:spTree>
    <p:extLst>
      <p:ext uri="{BB962C8B-B14F-4D97-AF65-F5344CB8AC3E}">
        <p14:creationId xmlns:p14="http://schemas.microsoft.com/office/powerpoint/2010/main" val="3652380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solidFill>
                  <a:schemeClr val="bg1"/>
                </a:solidFill>
              </a:rPr>
              <a:pPr/>
              <a:t>11/28/2016</a:t>
            </a:fld>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solidFill>
                  <a:schemeClr val="bg1"/>
                </a:solidFill>
              </a:rPr>
              <a:t>Estarta Solutions</a:t>
            </a:r>
            <a:endParaRPr lang="en-US">
              <a:solidFill>
                <a:schemeClr val="bg1"/>
              </a:solidFill>
            </a:endParaRPr>
          </a:p>
        </p:txBody>
      </p:sp>
      <p:sp>
        <p:nvSpPr>
          <p:cNvPr id="4" name="Slide Number Placeholder 3"/>
          <p:cNvSpPr>
            <a:spLocks noGrp="1"/>
          </p:cNvSpPr>
          <p:nvPr>
            <p:ph type="sldNum" sz="quarter" idx="12"/>
          </p:nvPr>
        </p:nvSpPr>
        <p:spPr/>
        <p:txBody>
          <a:bodyPr/>
          <a:lstStyle/>
          <a:p>
            <a:fld id="{DD6887B1-D65B-41E1-A62F-03AEA6F091ED}" type="slidenum">
              <a:rPr lang="en-US" smtClean="0">
                <a:solidFill>
                  <a:schemeClr val="bg1"/>
                </a:solidFill>
              </a:rPr>
              <a:pPr/>
              <a:t>6</a:t>
            </a:fld>
            <a:endParaRPr lang="en-US">
              <a:solidFill>
                <a:schemeClr val="bg1"/>
              </a:solidFill>
            </a:endParaRPr>
          </a:p>
        </p:txBody>
      </p:sp>
      <p:sp>
        <p:nvSpPr>
          <p:cNvPr id="5" name="Title 1"/>
          <p:cNvSpPr txBox="1">
            <a:spLocks/>
          </p:cNvSpPr>
          <p:nvPr/>
        </p:nvSpPr>
        <p:spPr>
          <a:xfrm>
            <a:off x="2280620" y="266651"/>
            <a:ext cx="6347013" cy="420183"/>
          </a:xfrm>
          <a:prstGeom prst="rect">
            <a:avLst/>
          </a:prstGeom>
        </p:spPr>
        <p:txBody>
          <a:bodyPr>
            <a:noAutofit/>
          </a:bodyPr>
          <a:lstStyle>
            <a:defPPr>
              <a:defRPr lang="en-US"/>
            </a:defPPr>
            <a:lvl1pPr>
              <a:lnSpc>
                <a:spcPct val="90000"/>
              </a:lnSpc>
              <a:spcBef>
                <a:spcPct val="0"/>
              </a:spcBef>
              <a:buNone/>
              <a:defRPr sz="3600" b="1">
                <a:solidFill>
                  <a:srgbClr val="FF0000"/>
                </a:solidFill>
                <a:latin typeface="+mj-lt"/>
                <a:ea typeface="+mj-ea"/>
                <a:cs typeface="+mj-cs"/>
              </a:defRPr>
            </a:lvl1pPr>
          </a:lstStyle>
          <a:p>
            <a:r>
              <a:rPr lang="en-US" dirty="0"/>
              <a:t>Human Resources </a:t>
            </a:r>
            <a:r>
              <a:rPr lang="en-US" dirty="0" smtClean="0"/>
              <a:t>Module</a:t>
            </a:r>
            <a:endParaRPr lang="en-US" dirty="0"/>
          </a:p>
        </p:txBody>
      </p:sp>
      <p:sp>
        <p:nvSpPr>
          <p:cNvPr id="6" name="TextBox 5"/>
          <p:cNvSpPr txBox="1"/>
          <p:nvPr/>
        </p:nvSpPr>
        <p:spPr>
          <a:xfrm>
            <a:off x="97491" y="968976"/>
            <a:ext cx="8814689" cy="2613023"/>
          </a:xfrm>
          <a:prstGeom prst="rect">
            <a:avLst/>
          </a:prstGeom>
          <a:noFill/>
        </p:spPr>
        <p:txBody>
          <a:bodyPr wrap="square" rtlCol="0">
            <a:spAutoFit/>
          </a:bodyPr>
          <a:lstStyle/>
          <a:p>
            <a:pPr algn="just">
              <a:lnSpc>
                <a:spcPct val="130000"/>
              </a:lnSpc>
            </a:pPr>
            <a:r>
              <a:rPr lang="en-US" dirty="0" smtClean="0">
                <a:latin typeface="Verdana" panose="020B0604030504040204" pitchFamily="34" charset="0"/>
                <a:ea typeface="Verdana" panose="020B0604030504040204" pitchFamily="34" charset="0"/>
                <a:cs typeface="Verdana" panose="020B0604030504040204" pitchFamily="34" charset="0"/>
              </a:rPr>
              <a:t>Human resources main features:</a:t>
            </a:r>
          </a:p>
          <a:p>
            <a:pPr marL="285750" indent="-285750" algn="just">
              <a:lnSpc>
                <a:spcPct val="13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User </a:t>
            </a:r>
            <a:r>
              <a:rPr lang="en-US" dirty="0">
                <a:latin typeface="Verdana" panose="020B0604030504040204" pitchFamily="34" charset="0"/>
                <a:ea typeface="Verdana" panose="020B0604030504040204" pitchFamily="34" charset="0"/>
                <a:cs typeface="Verdana" panose="020B0604030504040204" pitchFamily="34" charset="0"/>
              </a:rPr>
              <a:t>Membership </a:t>
            </a:r>
            <a:r>
              <a:rPr lang="en-US" dirty="0" smtClean="0">
                <a:latin typeface="Verdana" panose="020B0604030504040204" pitchFamily="34" charset="0"/>
                <a:ea typeface="Verdana" panose="020B0604030504040204" pitchFamily="34" charset="0"/>
                <a:cs typeface="Verdana" panose="020B0604030504040204" pitchFamily="34" charset="0"/>
              </a:rPr>
              <a:t>account: </a:t>
            </a:r>
            <a:r>
              <a:rPr lang="en-US" dirty="0">
                <a:latin typeface="Verdana" panose="020B0604030504040204" pitchFamily="34" charset="0"/>
                <a:ea typeface="Verdana" panose="020B0604030504040204" pitchFamily="34" charset="0"/>
                <a:cs typeface="Verdana" panose="020B0604030504040204" pitchFamily="34" charset="0"/>
              </a:rPr>
              <a:t>is the module </a:t>
            </a:r>
            <a:r>
              <a:rPr lang="en-US" dirty="0" smtClean="0">
                <a:latin typeface="Verdana" panose="020B0604030504040204" pitchFamily="34" charset="0"/>
                <a:ea typeface="Verdana" panose="020B0604030504040204" pitchFamily="34" charset="0"/>
                <a:cs typeface="Verdana" panose="020B0604030504040204" pitchFamily="34" charset="0"/>
              </a:rPr>
              <a:t>for managing the </a:t>
            </a:r>
            <a:r>
              <a:rPr lang="en-US" dirty="0">
                <a:latin typeface="Verdana" panose="020B0604030504040204" pitchFamily="34" charset="0"/>
                <a:ea typeface="Verdana" panose="020B0604030504040204" pitchFamily="34" charset="0"/>
                <a:cs typeface="Verdana" panose="020B0604030504040204" pitchFamily="34" charset="0"/>
              </a:rPr>
              <a:t>user account </a:t>
            </a:r>
            <a:r>
              <a:rPr lang="en-US" dirty="0" smtClean="0">
                <a:latin typeface="Verdana" panose="020B0604030504040204" pitchFamily="34" charset="0"/>
                <a:ea typeface="Verdana" panose="020B0604030504040204" pitchFamily="34" charset="0"/>
                <a:cs typeface="Verdana" panose="020B0604030504040204" pitchFamily="34" charset="0"/>
              </a:rPr>
              <a:t>in the </a:t>
            </a:r>
            <a:r>
              <a:rPr lang="en-US" dirty="0">
                <a:latin typeface="Verdana" panose="020B0604030504040204" pitchFamily="34" charset="0"/>
                <a:ea typeface="Verdana" panose="020B0604030504040204" pitchFamily="34" charset="0"/>
                <a:cs typeface="Verdana" panose="020B0604030504040204" pitchFamily="34" charset="0"/>
              </a:rPr>
              <a:t>login, logout, change password and </a:t>
            </a:r>
            <a:r>
              <a:rPr lang="en-US" dirty="0" smtClean="0">
                <a:latin typeface="Verdana" panose="020B0604030504040204" pitchFamily="34" charset="0"/>
                <a:ea typeface="Verdana" panose="020B0604030504040204" pitchFamily="34" charset="0"/>
                <a:cs typeface="Verdana" panose="020B0604030504040204" pitchFamily="34" charset="0"/>
              </a:rPr>
              <a:t>accessing </a:t>
            </a:r>
            <a:r>
              <a:rPr lang="en-US" dirty="0">
                <a:latin typeface="Verdana" panose="020B0604030504040204" pitchFamily="34" charset="0"/>
                <a:ea typeface="Verdana" panose="020B0604030504040204" pitchFamily="34" charset="0"/>
                <a:cs typeface="Verdana" panose="020B0604030504040204" pitchFamily="34" charset="0"/>
              </a:rPr>
              <a:t>the main </a:t>
            </a:r>
            <a:r>
              <a:rPr lang="en-US" dirty="0" smtClean="0">
                <a:latin typeface="Verdana" panose="020B0604030504040204" pitchFamily="34" charset="0"/>
                <a:ea typeface="Verdana" panose="020B0604030504040204" pitchFamily="34" charset="0"/>
                <a:cs typeface="Verdana" panose="020B0604030504040204" pitchFamily="34" charset="0"/>
              </a:rPr>
              <a:t>functionalities such as the dashboard, my inbox and my outbox, as well as the public folder and the polls list</a:t>
            </a:r>
            <a:r>
              <a:rPr lang="en-US" dirty="0" smtClean="0">
                <a:latin typeface="Verdana" panose="020B0604030504040204" pitchFamily="34" charset="0"/>
                <a:ea typeface="Verdana" panose="020B0604030504040204" pitchFamily="34" charset="0"/>
                <a:cs typeface="Verdana" panose="020B0604030504040204" pitchFamily="34" charset="0"/>
              </a:rPr>
              <a:t>.</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3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My </a:t>
            </a:r>
            <a:r>
              <a:rPr lang="en-US" dirty="0">
                <a:latin typeface="Verdana" panose="020B0604030504040204" pitchFamily="34" charset="0"/>
                <a:ea typeface="Verdana" panose="020B0604030504040204" pitchFamily="34" charset="0"/>
                <a:cs typeface="Verdana" panose="020B0604030504040204" pitchFamily="34" charset="0"/>
              </a:rPr>
              <a:t>Dashboard page is where </a:t>
            </a: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HR can have a quick </a:t>
            </a:r>
            <a:r>
              <a:rPr lang="en-US" dirty="0" smtClean="0">
                <a:latin typeface="Verdana" panose="020B0604030504040204" pitchFamily="34" charset="0"/>
                <a:ea typeface="Verdana" panose="020B0604030504040204" pitchFamily="34" charset="0"/>
                <a:cs typeface="Verdana" panose="020B0604030504040204" pitchFamily="34" charset="0"/>
              </a:rPr>
              <a:t>view: employees</a:t>
            </a:r>
            <a:r>
              <a:rPr lang="en-US" dirty="0">
                <a:latin typeface="Verdana" panose="020B0604030504040204" pitchFamily="34" charset="0"/>
                <a:ea typeface="Verdana" panose="020B0604030504040204" pitchFamily="34" charset="0"/>
                <a:cs typeface="Verdana" panose="020B0604030504040204" pitchFamily="34" charset="0"/>
              </a:rPr>
              <a:t>’ birthdays, anniversaries, 5</a:t>
            </a:r>
            <a:r>
              <a:rPr lang="en-US" baseline="30000" dirty="0">
                <a:latin typeface="Verdana" panose="020B0604030504040204" pitchFamily="34" charset="0"/>
                <a:ea typeface="Verdana" panose="020B0604030504040204" pitchFamily="34" charset="0"/>
                <a:cs typeface="Verdana" panose="020B0604030504040204" pitchFamily="34" charset="0"/>
              </a:rPr>
              <a:t>th</a:t>
            </a:r>
            <a:r>
              <a:rPr lang="en-US" dirty="0">
                <a:latin typeface="Verdana" panose="020B0604030504040204" pitchFamily="34" charset="0"/>
                <a:ea typeface="Verdana" panose="020B0604030504040204" pitchFamily="34" charset="0"/>
                <a:cs typeface="Verdana" panose="020B0604030504040204" pitchFamily="34" charset="0"/>
              </a:rPr>
              <a:t> anniversaries and </a:t>
            </a:r>
            <a:r>
              <a:rPr lang="en-US" dirty="0" smtClean="0">
                <a:latin typeface="Verdana" panose="020B0604030504040204" pitchFamily="34" charset="0"/>
                <a:ea typeface="Verdana" panose="020B0604030504040204" pitchFamily="34" charset="0"/>
                <a:cs typeface="Verdana" panose="020B0604030504040204" pitchFamily="34" charset="0"/>
              </a:rPr>
              <a:t>probations</a:t>
            </a:r>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07" y="3541689"/>
            <a:ext cx="8814689" cy="2653851"/>
          </a:xfrm>
          <a:prstGeom prst="rect">
            <a:avLst/>
          </a:prstGeom>
        </p:spPr>
      </p:pic>
      <p:sp>
        <p:nvSpPr>
          <p:cNvPr id="8" name="TextBox 7"/>
          <p:cNvSpPr txBox="1"/>
          <p:nvPr/>
        </p:nvSpPr>
        <p:spPr>
          <a:xfrm>
            <a:off x="8507825" y="6195540"/>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106808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620" y="238513"/>
            <a:ext cx="6347013" cy="420183"/>
          </a:xfrm>
        </p:spPr>
        <p:txBody>
          <a:bodyPr/>
          <a:lstStyle/>
          <a:p>
            <a:pPr algn="just"/>
            <a:r>
              <a:rPr lang="en-US" dirty="0"/>
              <a:t>Human Resources </a:t>
            </a:r>
            <a:r>
              <a:rPr lang="en-US" dirty="0" smtClean="0"/>
              <a:t>Module</a:t>
            </a:r>
            <a:endParaRPr lang="en-US" dirty="0"/>
          </a:p>
        </p:txBody>
      </p:sp>
      <p:sp>
        <p:nvSpPr>
          <p:cNvPr id="6" name="TextBox 5"/>
          <p:cNvSpPr txBox="1"/>
          <p:nvPr/>
        </p:nvSpPr>
        <p:spPr>
          <a:xfrm>
            <a:off x="110938" y="1119834"/>
            <a:ext cx="8922124" cy="1532727"/>
          </a:xfrm>
          <a:prstGeom prst="rect">
            <a:avLst/>
          </a:prstGeom>
          <a:noFill/>
        </p:spPr>
        <p:txBody>
          <a:bodyPr wrap="square" rtlCol="0">
            <a:spAutoFit/>
          </a:bodyPr>
          <a:lstStyle/>
          <a:p>
            <a:pPr marL="285750" indent="-285750" algn="just">
              <a:lnSpc>
                <a:spcPct val="13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Employee Profiles: In this module the responsible user can manage all employees profiles by viewing all the added employees in the employees list, adding a new employee profile, managing the employees resignation process and the employees cars list</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89" y="2716956"/>
            <a:ext cx="8396422" cy="3500831"/>
          </a:xfrm>
          <a:prstGeom prst="rect">
            <a:avLst/>
          </a:prstGeom>
        </p:spPr>
      </p:pic>
      <p:sp>
        <p:nvSpPr>
          <p:cNvPr id="5" name="TextBox 4"/>
          <p:cNvSpPr txBox="1"/>
          <p:nvPr/>
        </p:nvSpPr>
        <p:spPr>
          <a:xfrm>
            <a:off x="8504198" y="6217787"/>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584636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0620" y="252581"/>
            <a:ext cx="6347013" cy="420183"/>
          </a:xfrm>
        </p:spPr>
        <p:txBody>
          <a:bodyPr/>
          <a:lstStyle/>
          <a:p>
            <a:r>
              <a:rPr lang="en-US" dirty="0"/>
              <a:t>Human Resources </a:t>
            </a:r>
            <a:r>
              <a:rPr lang="en-US" dirty="0" smtClean="0"/>
              <a:t>Module</a:t>
            </a:r>
            <a:endParaRPr lang="en-US" dirty="0"/>
          </a:p>
        </p:txBody>
      </p:sp>
      <p:sp>
        <p:nvSpPr>
          <p:cNvPr id="7" name="TextBox 6"/>
          <p:cNvSpPr txBox="1"/>
          <p:nvPr/>
        </p:nvSpPr>
        <p:spPr>
          <a:xfrm>
            <a:off x="110938" y="2334371"/>
            <a:ext cx="9033062" cy="1130438"/>
          </a:xfrm>
          <a:prstGeom prst="rect">
            <a:avLst/>
          </a:prstGeom>
          <a:noFill/>
        </p:spPr>
        <p:txBody>
          <a:bodyPr wrap="square" rtlCol="0">
            <a:spAutoFit/>
          </a:bodyPr>
          <a:lstStyle/>
          <a:p>
            <a:pPr algn="just">
              <a:lnSpc>
                <a:spcPct val="130000"/>
              </a:lnSpc>
            </a:pPr>
            <a:r>
              <a:rPr lang="en-US" dirty="0" smtClean="0">
                <a:latin typeface="Verdana" panose="020B0604030504040204" pitchFamily="34" charset="0"/>
                <a:ea typeface="Verdana" panose="020B0604030504040204" pitchFamily="34" charset="0"/>
                <a:cs typeface="Verdana" panose="020B0604030504040204" pitchFamily="34" charset="0"/>
              </a:rPr>
              <a:t>Employee’s profile information tabs include: Basic info, education info, job titles info, contract info, certificates info, dependencies info and car</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information, in addition to the employee image and the official documents.</a:t>
            </a:r>
          </a:p>
        </p:txBody>
      </p:sp>
      <p:sp>
        <p:nvSpPr>
          <p:cNvPr id="4" name="TextBox 3"/>
          <p:cNvSpPr txBox="1"/>
          <p:nvPr/>
        </p:nvSpPr>
        <p:spPr>
          <a:xfrm>
            <a:off x="8569804" y="6256854"/>
            <a:ext cx="574196" cy="338554"/>
          </a:xfrm>
          <a:prstGeom prst="rect">
            <a:avLst/>
          </a:prstGeom>
          <a:noFill/>
        </p:spPr>
        <p:txBody>
          <a:bodyPr wrap="none" rtlCol="0">
            <a:spAutoFit/>
          </a:bodyPr>
          <a:lstStyle/>
          <a:p>
            <a:r>
              <a:rPr lang="en-US" sz="1600" dirty="0" smtClean="0">
                <a:hlinkClick r:id="rId2" action="ppaction://hlinksldjump"/>
              </a:rPr>
              <a:t>Back</a:t>
            </a:r>
            <a:endParaRPr lang="en-US" sz="1600" dirty="0"/>
          </a:p>
        </p:txBody>
      </p:sp>
    </p:spTree>
    <p:extLst>
      <p:ext uri="{BB962C8B-B14F-4D97-AF65-F5344CB8AC3E}">
        <p14:creationId xmlns:p14="http://schemas.microsoft.com/office/powerpoint/2010/main" val="1835610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388C-984F-4D8A-AB3F-98EB28940B43}" type="datetime1">
              <a:rPr lang="en-US" smtClean="0"/>
              <a:pPr/>
              <a:t>11/28/2016</a:t>
            </a:fld>
            <a:endParaRPr lang="en-US"/>
          </a:p>
        </p:txBody>
      </p:sp>
      <p:sp>
        <p:nvSpPr>
          <p:cNvPr id="3" name="Footer Placeholder 2"/>
          <p:cNvSpPr>
            <a:spLocks noGrp="1"/>
          </p:cNvSpPr>
          <p:nvPr>
            <p:ph type="ftr" sz="quarter" idx="11"/>
          </p:nvPr>
        </p:nvSpPr>
        <p:spPr/>
        <p:txBody>
          <a:bodyPr/>
          <a:lstStyle/>
          <a:p>
            <a:r>
              <a:rPr lang="en-US" smtClean="0"/>
              <a:t>Estarta Solutions</a:t>
            </a:r>
            <a:endParaRPr lang="en-US"/>
          </a:p>
        </p:txBody>
      </p:sp>
      <p:sp>
        <p:nvSpPr>
          <p:cNvPr id="4" name="Slide Number Placeholder 3"/>
          <p:cNvSpPr>
            <a:spLocks noGrp="1"/>
          </p:cNvSpPr>
          <p:nvPr>
            <p:ph type="sldNum" sz="quarter" idx="12"/>
          </p:nvPr>
        </p:nvSpPr>
        <p:spPr/>
        <p:txBody>
          <a:bodyPr/>
          <a:lstStyle/>
          <a:p>
            <a:fld id="{DD6887B1-D65B-41E1-A62F-03AEA6F091ED}" type="slidenum">
              <a:rPr lang="en-US" smtClean="0"/>
              <a:pPr/>
              <a:t>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434" y="960473"/>
            <a:ext cx="6259132" cy="5600276"/>
          </a:xfrm>
          <a:prstGeom prst="rect">
            <a:avLst/>
          </a:prstGeom>
        </p:spPr>
      </p:pic>
      <p:sp>
        <p:nvSpPr>
          <p:cNvPr id="7" name="Title 5"/>
          <p:cNvSpPr txBox="1">
            <a:spLocks/>
          </p:cNvSpPr>
          <p:nvPr/>
        </p:nvSpPr>
        <p:spPr>
          <a:xfrm>
            <a:off x="2280620" y="252581"/>
            <a:ext cx="6347013" cy="4201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rPr>
              <a:t>Human Resources </a:t>
            </a:r>
            <a:r>
              <a:rPr lang="en-US" sz="3600" b="1" dirty="0" smtClean="0">
                <a:solidFill>
                  <a:srgbClr val="FF0000"/>
                </a:solidFill>
              </a:rPr>
              <a:t>Module</a:t>
            </a:r>
            <a:endParaRPr lang="en-US" sz="3600" b="1" dirty="0">
              <a:solidFill>
                <a:srgbClr val="FF0000"/>
              </a:solidFill>
            </a:endParaRPr>
          </a:p>
        </p:txBody>
      </p:sp>
      <p:sp>
        <p:nvSpPr>
          <p:cNvPr id="8" name="TextBox 7"/>
          <p:cNvSpPr txBox="1"/>
          <p:nvPr/>
        </p:nvSpPr>
        <p:spPr>
          <a:xfrm>
            <a:off x="8515350" y="6219916"/>
            <a:ext cx="574196" cy="338554"/>
          </a:xfrm>
          <a:prstGeom prst="rect">
            <a:avLst/>
          </a:prstGeom>
          <a:noFill/>
        </p:spPr>
        <p:txBody>
          <a:bodyPr wrap="none" rtlCol="0">
            <a:spAutoFit/>
          </a:bodyPr>
          <a:lstStyle/>
          <a:p>
            <a:r>
              <a:rPr lang="en-US" sz="1600" dirty="0" smtClean="0">
                <a:hlinkClick r:id="rId3" action="ppaction://hlinksldjump"/>
              </a:rPr>
              <a:t>Back</a:t>
            </a:r>
            <a:endParaRPr lang="en-US" sz="1600" dirty="0"/>
          </a:p>
        </p:txBody>
      </p:sp>
    </p:spTree>
    <p:extLst>
      <p:ext uri="{BB962C8B-B14F-4D97-AF65-F5344CB8AC3E}">
        <p14:creationId xmlns:p14="http://schemas.microsoft.com/office/powerpoint/2010/main" val="209759535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1286</TotalTime>
  <Words>2557</Words>
  <Application>Microsoft Office PowerPoint</Application>
  <PresentationFormat>On-screen Show (4:3)</PresentationFormat>
  <Paragraphs>356</Paragraphs>
  <Slides>45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Calibri Light</vt:lpstr>
      <vt:lpstr>Courier New</vt:lpstr>
      <vt:lpstr>Times New Roman</vt:lpstr>
      <vt:lpstr>Verdana</vt:lpstr>
      <vt:lpstr>Custom Design</vt:lpstr>
      <vt:lpstr>PowerPoint Presentation</vt:lpstr>
      <vt:lpstr>PowerPoint Presentation</vt:lpstr>
      <vt:lpstr>PowerPoint Presentation</vt:lpstr>
      <vt:lpstr>Human Resources Module</vt:lpstr>
      <vt:lpstr>PowerPoint Presentation</vt:lpstr>
      <vt:lpstr>PowerPoint Presentation</vt:lpstr>
      <vt:lpstr>Human Resources Module</vt:lpstr>
      <vt:lpstr>Human Resources Module</vt:lpstr>
      <vt:lpstr>PowerPoint Presentation</vt:lpstr>
      <vt:lpstr>Human Resources Module</vt:lpstr>
      <vt:lpstr>Human Resources Module</vt:lpstr>
      <vt:lpstr>Human Resources Module</vt:lpstr>
      <vt:lpstr>PowerPoint Presentation</vt:lpstr>
      <vt:lpstr>PowerPoint Presentation</vt:lpstr>
      <vt:lpstr>PowerPoint Presentation</vt:lpstr>
      <vt:lpstr>Human Resources Module </vt:lpstr>
      <vt:lpstr>PowerPoint Presentation</vt:lpstr>
      <vt:lpstr>Payroll and Finance </vt:lpstr>
      <vt:lpstr>PowerPoint Presentation</vt:lpstr>
      <vt:lpstr>PowerPoint Presentation</vt:lpstr>
      <vt:lpstr>PowerPoint Presentation</vt:lpstr>
      <vt:lpstr>IT and Inventory </vt:lpstr>
      <vt:lpstr>PowerPoint Presentation</vt:lpstr>
      <vt:lpstr>PowerPoint Presentation</vt:lpstr>
      <vt:lpstr>PowerPoint Presentation</vt:lpstr>
      <vt:lpstr>System Administration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Ream Al Issa</dc:creator>
  <cp:lastModifiedBy>Ahmad Dalqamouni</cp:lastModifiedBy>
  <cp:revision>271</cp:revision>
  <cp:lastPrinted>2016-11-28T08:22:56Z</cp:lastPrinted>
  <dcterms:created xsi:type="dcterms:W3CDTF">2016-06-20T10:40:41Z</dcterms:created>
  <dcterms:modified xsi:type="dcterms:W3CDTF">2016-11-28T14:56:14Z</dcterms:modified>
</cp:coreProperties>
</file>